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9"/>
  </p:notesMasterIdLst>
  <p:sldIdLst>
    <p:sldId id="259" r:id="rId4"/>
    <p:sldId id="260" r:id="rId5"/>
    <p:sldId id="261" r:id="rId6"/>
    <p:sldId id="262" r:id="rId7"/>
    <p:sldId id="263" r:id="rId8"/>
  </p:sldIdLst>
  <p:sldSz cx="11520488" cy="6480175"/>
  <p:notesSz cx="6858000" cy="9144000"/>
  <p:defaultTextStyle>
    <a:defPPr>
      <a:defRPr lang="de-DE"/>
    </a:defPPr>
    <a:lvl1pPr marL="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1pPr>
    <a:lvl2pPr marL="43200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2pPr>
    <a:lvl3pPr marL="864017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3pPr>
    <a:lvl4pPr marL="1296025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4pPr>
    <a:lvl5pPr marL="1728033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5pPr>
    <a:lvl6pPr marL="2160041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6pPr>
    <a:lvl7pPr marL="259205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7pPr>
    <a:lvl8pPr marL="302405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8pPr>
    <a:lvl9pPr marL="3456066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C500CEF-A58F-C12A-C9AB-C46426964ECF}" name="Lisa Barra - JobRad" initials="LB" userId="S::lisa.barra@jobrad.org::8cdc30f7-43be-4285-8e62-7806c4158f6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5EA"/>
    <a:srgbClr val="D6D7D9"/>
    <a:srgbClr val="AFE377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BAA4-8DFA-4A89-87EB-49C32662AFE0}">
  <a:tblStyle styleId="{5C23144A-7EE6-4342-B048-85BDC9FD1C3A}" styleName="JobRad Tabelle / Anthrazit">
    <a:wholeTbl>
      <a:tcTxStyle>
        <a:fontRef idx="minor">
          <a:prstClr val="black"/>
        </a:fontRef>
        <a:schemeClr val="dk1"/>
      </a:tcTxStyle>
      <a:tcStyle>
        <a:tcBdr>
          <a:left>
            <a:ln w="6350" cmpd="sng">
              <a:solidFill>
                <a:prstClr val="white"/>
              </a:solidFill>
              <a:prstDash val="solid"/>
            </a:ln>
          </a:left>
          <a:right>
            <a:ln w="6350" cmpd="sng">
              <a:solidFill>
                <a:prstClr val="white"/>
              </a:solidFill>
              <a:prstDash val="solid"/>
            </a:ln>
          </a:right>
          <a:top>
            <a:ln w="6350" cmpd="sng">
              <a:solidFill>
                <a:prstClr val="white"/>
              </a:solidFill>
              <a:prstDash val="solid"/>
            </a:ln>
          </a:top>
          <a:bottom>
            <a:ln w="6350" cmpd="sng">
              <a:solidFill>
                <a:schemeClr val="bg2"/>
              </a:solidFill>
              <a:prstDash val="solid"/>
            </a:ln>
          </a:bottom>
          <a:insideH>
            <a:ln w="12700" cmpd="sng">
              <a:solidFill>
                <a:srgbClr val="AAAFB1"/>
              </a:solidFill>
              <a:prstDash val="dot"/>
            </a:ln>
          </a:insideH>
          <a:insideV>
            <a:ln w="3175" cmpd="sng">
              <a:solidFill>
                <a:schemeClr val="bg2"/>
              </a:solidFill>
              <a:prstDash val="solid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6350" cmpd="sng">
              <a:solidFill>
                <a:schemeClr val="accent1"/>
              </a:solidFill>
              <a:prstDash val="solid"/>
            </a:ln>
          </a:bottom>
          <a:insideV>
            <a:ln w="3175" cmpd="sng">
              <a:solidFill>
                <a:schemeClr val="accent1"/>
              </a:solidFill>
              <a:prstDash val="solid"/>
            </a:ln>
          </a:insideV>
        </a:tcBdr>
        <a:fill>
          <a:solidFill>
            <a:schemeClr val="accent1"/>
          </a:solidFill>
        </a:fill>
      </a:tcStyle>
    </a:firstRow>
  </a:tblStyle>
  <a:tblStyle styleId="{21E4BAA4-8DFA-4A89-87EB-49C32662AFE0}" styleName="JobRad Tabelle / Pink">
    <a:wholeTbl>
      <a:tcTxStyle>
        <a:fontRef idx="minor">
          <a:prstClr val="black"/>
        </a:fontRef>
        <a:schemeClr val="dk1"/>
      </a:tcTxStyle>
      <a:tcStyle>
        <a:tcBdr>
          <a:left>
            <a:ln w="6350" cmpd="sng">
              <a:solidFill>
                <a:prstClr val="white"/>
              </a:solidFill>
              <a:prstDash val="solid"/>
            </a:ln>
          </a:left>
          <a:right>
            <a:ln w="6350" cmpd="sng">
              <a:solidFill>
                <a:prstClr val="white"/>
              </a:solidFill>
              <a:prstDash val="solid"/>
            </a:ln>
          </a:right>
          <a:top>
            <a:ln w="6350" cmpd="sng">
              <a:solidFill>
                <a:prstClr val="white"/>
              </a:solidFill>
              <a:prstDash val="solid"/>
            </a:ln>
          </a:top>
          <a:bottom>
            <a:ln w="6350" cmpd="sng">
              <a:solidFill>
                <a:schemeClr val="bg2"/>
              </a:solidFill>
              <a:prstDash val="solid"/>
            </a:ln>
          </a:bottom>
          <a:insideH>
            <a:ln w="12700" cmpd="sng">
              <a:solidFill>
                <a:srgbClr val="AAAFB1"/>
              </a:solidFill>
              <a:prstDash val="dot"/>
            </a:ln>
          </a:insideH>
          <a:insideV>
            <a:ln w="3175" cmpd="sng">
              <a:solidFill>
                <a:schemeClr val="bg2"/>
              </a:solidFill>
              <a:prstDash val="solid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accent1"/>
      </a:tcTxStyle>
      <a:tcStyle>
        <a:tcBdr>
          <a:bottom>
            <a:ln w="6350" cmpd="sng">
              <a:solidFill>
                <a:schemeClr val="accent2"/>
              </a:solidFill>
              <a:prstDash val="solid"/>
            </a:ln>
          </a:bottom>
          <a:insideV>
            <a:ln w="3175" cmpd="sng">
              <a:solidFill>
                <a:schemeClr val="accent2"/>
              </a:solidFill>
              <a:prstDash val="solid"/>
            </a:ln>
          </a:insideV>
        </a:tcBdr>
        <a:fill>
          <a:solidFill>
            <a:schemeClr val="accent2"/>
          </a:solidFill>
        </a:fill>
      </a:tcStyle>
    </a:firstRow>
  </a:tblStyle>
  <a:tblStyle styleId="{F5CE1C69-6EDB-4FF4-983F-18BD219EF322}" styleName="JobRad Tabelle / Maigrün">
    <a:wholeTbl>
      <a:tcTxStyle>
        <a:fontRef idx="minor">
          <a:prstClr val="black"/>
        </a:fontRef>
        <a:schemeClr val="dk1"/>
      </a:tcTxStyle>
      <a:tcStyle>
        <a:tcBdr>
          <a:left>
            <a:ln w="6350" cmpd="sng">
              <a:solidFill>
                <a:prstClr val="white"/>
              </a:solidFill>
              <a:prstDash val="solid"/>
            </a:ln>
          </a:left>
          <a:right>
            <a:ln w="6350" cmpd="sng">
              <a:solidFill>
                <a:prstClr val="white"/>
              </a:solidFill>
              <a:prstDash val="solid"/>
            </a:ln>
          </a:right>
          <a:top>
            <a:ln w="6350" cmpd="sng">
              <a:solidFill>
                <a:prstClr val="white"/>
              </a:solidFill>
              <a:prstDash val="solid"/>
            </a:ln>
          </a:top>
          <a:bottom>
            <a:ln w="6350" cmpd="sng">
              <a:solidFill>
                <a:schemeClr val="bg2"/>
              </a:solidFill>
              <a:prstDash val="solid"/>
            </a:ln>
          </a:bottom>
          <a:insideH>
            <a:ln w="12700" cmpd="sng">
              <a:solidFill>
                <a:srgbClr val="AAAFB1"/>
              </a:solidFill>
              <a:prstDash val="dot"/>
            </a:ln>
          </a:insideH>
          <a:insideV>
            <a:ln w="3175" cmpd="sng">
              <a:solidFill>
                <a:schemeClr val="bg2"/>
              </a:solidFill>
              <a:prstDash val="solid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accent1"/>
      </a:tcTxStyle>
      <a:tcStyle>
        <a:tcBdr>
          <a:bottom>
            <a:ln w="6350" cmpd="sng">
              <a:solidFill>
                <a:schemeClr val="accent3"/>
              </a:solidFill>
              <a:prstDash val="solid"/>
            </a:ln>
          </a:bottom>
          <a:insideV>
            <a:ln w="3175" cmpd="sng">
              <a:solidFill>
                <a:schemeClr val="accent3"/>
              </a:solidFill>
              <a:prstDash val="solid"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04" autoAdjust="0"/>
  </p:normalViewPr>
  <p:slideViewPr>
    <p:cSldViewPr snapToGrid="0" showGuides="1">
      <p:cViewPr varScale="1">
        <p:scale>
          <a:sx n="108" d="100"/>
          <a:sy n="108" d="100"/>
        </p:scale>
        <p:origin x="114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4046D-028A-43DC-87B9-BF38F0C47DE2}" type="datetimeFigureOut">
              <a:rPr lang="de-DE" smtClean="0"/>
              <a:t>25.06.2025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EBDA9-25A4-4B84-BD62-39D4D4F7A4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591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hell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">
            <a:extLst>
              <a:ext uri="{FF2B5EF4-FFF2-40B4-BE49-F238E27FC236}">
                <a16:creationId xmlns:a16="http://schemas.microsoft.com/office/drawing/2014/main" id="{E1E1A18B-8B66-308E-480E-CF78E743885A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395288" y="1243013"/>
            <a:ext cx="10728325" cy="4445000"/>
          </a:xfrm>
        </p:spPr>
        <p:txBody>
          <a:bodyPr vert="horz" numCol="1" spcCol="396000"/>
          <a:lstStyle>
            <a:lvl1pPr marL="360000" indent="-360000" defTabSz="360000">
              <a:spcBef>
                <a:spcPts val="600"/>
              </a:spcBef>
              <a:buNone/>
              <a:tabLst>
                <a:tab pos="360000" algn="l"/>
                <a:tab pos="900000" algn="l"/>
                <a:tab pos="1620000" algn="l"/>
              </a:tabLst>
              <a:defRPr/>
            </a:lvl1pPr>
            <a:lvl2pPr marL="360000" indent="-360000" defTabSz="360000"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>
                <a:latin typeface="+mj-lt"/>
              </a:defRPr>
            </a:lvl2pPr>
            <a:lvl3pPr marL="900000" indent="-54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n-lt"/>
              </a:defRPr>
            </a:lvl3pPr>
            <a:lvl4pPr marL="900000" indent="-540000" defTabSz="360000">
              <a:spcBef>
                <a:spcPts val="0"/>
              </a:spcBef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4pPr>
            <a:lvl5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>
                <a:latin typeface="+mn-lt"/>
              </a:defRPr>
            </a:lvl5pPr>
            <a:lvl6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6pPr>
            <a:lvl7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7pPr>
            <a:lvl8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8pPr>
            <a:lvl9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9pPr>
          </a:lstStyle>
          <a:p>
            <a:pPr lvl="0"/>
            <a:r>
              <a:rPr lang="de-DE" dirty="0"/>
              <a:t>X	Agendapunkt auf erster Ebene // für weitere Formate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2" name="Headline">
            <a:extLst>
              <a:ext uri="{FF2B5EF4-FFF2-40B4-BE49-F238E27FC236}">
                <a16:creationId xmlns:a16="http://schemas.microsoft.com/office/drawing/2014/main" id="{4793EABC-01D1-14EA-8EDB-EAD10AF728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323850"/>
            <a:ext cx="10728325" cy="61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Headline: Agenda</a:t>
            </a:r>
          </a:p>
        </p:txBody>
      </p:sp>
    </p:spTree>
    <p:extLst>
      <p:ext uri="{BB962C8B-B14F-4D97-AF65-F5344CB8AC3E}">
        <p14:creationId xmlns:p14="http://schemas.microsoft.com/office/powerpoint/2010/main" val="1143588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249">
          <p15:clr>
            <a:srgbClr val="FBAE40"/>
          </p15:clr>
        </p15:guide>
        <p15:guide id="2" orient="horz" pos="783" userDrawn="1">
          <p15:clr>
            <a:srgbClr val="FBAE40"/>
          </p15:clr>
        </p15:guide>
        <p15:guide id="3" pos="7007">
          <p15:clr>
            <a:srgbClr val="FBAE40"/>
          </p15:clr>
        </p15:guide>
        <p15:guide id="4" orient="horz" pos="204">
          <p15:clr>
            <a:srgbClr val="FBAE40"/>
          </p15:clr>
        </p15:guide>
        <p15:guide id="5" orient="horz" pos="358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">
            <a:extLst>
              <a:ext uri="{FF2B5EF4-FFF2-40B4-BE49-F238E27FC236}">
                <a16:creationId xmlns:a16="http://schemas.microsoft.com/office/drawing/2014/main" id="{F3D3C4E4-C44C-1229-0A62-0359524E3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288" y="1800225"/>
            <a:ext cx="10728325" cy="38877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Aufzählung auf erster Ebene // für weitere Formate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2" name="Headline">
            <a:extLst>
              <a:ext uri="{FF2B5EF4-FFF2-40B4-BE49-F238E27FC236}">
                <a16:creationId xmlns:a16="http://schemas.microsoft.com/office/drawing/2014/main" id="{86615185-3531-B25D-6988-C1B111F3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11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Headline:</a:t>
            </a:r>
            <a:br>
              <a:rPr lang="de-DE" dirty="0"/>
            </a:br>
            <a:r>
              <a:rPr lang="de-DE" dirty="0"/>
              <a:t>Auf zwei Zeilen…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6CF9B55-178B-1BDA-B42B-7599BB028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5288" y="6074991"/>
            <a:ext cx="288000" cy="288000"/>
          </a:xfrm>
          <a:prstGeom prst="ellipse">
            <a:avLst/>
          </a:prstGeom>
          <a:solidFill>
            <a:schemeClr val="tx1"/>
          </a:solidFill>
        </p:spPr>
        <p:txBody>
          <a:bodyPr vert="horz" lIns="0" tIns="0" rIns="0" bIns="0" rtlCol="0" anchor="ctr" anchorCtr="1"/>
          <a:lstStyle>
            <a:lvl1pPr marL="0" algn="l">
              <a:defRPr sz="1250">
                <a:solidFill>
                  <a:schemeClr val="bg1"/>
                </a:solidFill>
              </a:defRPr>
            </a:lvl1pPr>
            <a:lvl2pPr marL="0" algn="l">
              <a:defRPr/>
            </a:lvl2pPr>
            <a:lvl3pPr marL="0" algn="l">
              <a:defRPr/>
            </a:lvl3pPr>
            <a:lvl4pPr marL="0" algn="l">
              <a:defRPr/>
            </a:lvl4pPr>
            <a:lvl5pPr marL="0" algn="l">
              <a:defRPr/>
            </a:lvl5pPr>
            <a:lvl6pPr marL="0" algn="l">
              <a:defRPr/>
            </a:lvl6pPr>
            <a:lvl7pPr marL="0" algn="l">
              <a:defRPr/>
            </a:lvl7pPr>
            <a:lvl8pPr marL="0" algn="l">
              <a:defRPr/>
            </a:lvl8pPr>
            <a:lvl9pPr marL="0" algn="l">
              <a:defRPr/>
            </a:lvl9pPr>
          </a:lstStyle>
          <a:p>
            <a:fld id="{F23A9CEE-B35A-4E54-A09E-1A7770F20A4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090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marL="0" indent="0" algn="l" defTabSz="864017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3300" b="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24000" indent="-324000" algn="l" defTabSz="3240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9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324000" algn="l" defTabSz="3240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9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972000" indent="-324000" algn="l" defTabSz="3240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9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324000" rtl="0" eaLnBrk="1" latinLnBrk="0" hangingPunct="1">
        <a:lnSpc>
          <a:spcPct val="110000"/>
        </a:lnSpc>
        <a:spcBef>
          <a:spcPts val="1800"/>
        </a:spcBef>
        <a:buFont typeface="Arial" panose="020B0604020202020204" pitchFamily="34" charset="0"/>
        <a:buNone/>
        <a:defRPr sz="1900" b="0" kern="1200">
          <a:solidFill>
            <a:schemeClr val="tx1"/>
          </a:solidFill>
          <a:latin typeface="+mj-lt"/>
          <a:ea typeface="+mn-ea"/>
          <a:cs typeface="+mn-cs"/>
        </a:defRPr>
      </a:lvl4pPr>
      <a:lvl5pPr marL="324000" indent="-32400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648000" indent="-32400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6pPr>
      <a:lvl7pPr marL="972000" indent="-32400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324000" rtl="0" eaLnBrk="1" latinLnBrk="0" hangingPunct="1">
        <a:lnSpc>
          <a:spcPct val="110000"/>
        </a:lnSpc>
        <a:spcBef>
          <a:spcPts val="1200"/>
        </a:spcBef>
        <a:buFont typeface="Arial" panose="020B0604020202020204" pitchFamily="34" charset="0"/>
        <a:buNone/>
        <a:defRPr sz="1600" b="0" kern="1200">
          <a:solidFill>
            <a:schemeClr val="tx1"/>
          </a:solidFill>
          <a:latin typeface="+mj-lt"/>
          <a:ea typeface="+mn-ea"/>
          <a:cs typeface="+mn-cs"/>
        </a:defRPr>
      </a:lvl8pPr>
      <a:lvl9pPr marL="0" indent="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None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1">
            <a:extLst>
              <a:ext uri="{FF2B5EF4-FFF2-40B4-BE49-F238E27FC236}">
                <a16:creationId xmlns:a16="http://schemas.microsoft.com/office/drawing/2014/main" id="{12670A45-EDB3-4955-61B8-E170D6889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9" y="323849"/>
            <a:ext cx="3493200" cy="919163"/>
          </a:xfrm>
        </p:spPr>
        <p:txBody>
          <a:bodyPr/>
          <a:lstStyle/>
          <a:p>
            <a:pPr defTabSz="864017">
              <a:spcAft>
                <a:spcPts val="1100"/>
              </a:spcAft>
              <a:defRPr/>
            </a:pP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Find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your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dream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bike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JobRad</a:t>
            </a:r>
            <a:r>
              <a:rPr kumimoji="0" lang="de-DE" sz="30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®</a:t>
            </a:r>
            <a:endParaRPr lang="de-DE" sz="3000" baseline="30000" dirty="0">
              <a:ea typeface="+mn-ea"/>
              <a:cs typeface="+mn-cs"/>
            </a:endParaRP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4B72A0D7-2DC6-D518-1208-DA73C2C811A5}"/>
              </a:ext>
            </a:extLst>
          </p:cNvPr>
          <p:cNvSpPr txBox="1">
            <a:spLocks/>
          </p:cNvSpPr>
          <p:nvPr/>
        </p:nvSpPr>
        <p:spPr>
          <a:xfrm>
            <a:off x="428408" y="1524000"/>
            <a:ext cx="3095623" cy="420837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86401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Your employer leases the bicycle of your choice. </a:t>
            </a:r>
          </a:p>
          <a:p>
            <a:pPr marL="0" marR="0" lvl="0" indent="0" algn="l" defTabSz="86401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You can ride it whenever you want – to work, in your spare time, on holiday or for sport.</a:t>
            </a:r>
            <a:endParaRPr lang="de-DE" sz="2000" dirty="0">
              <a:solidFill>
                <a:schemeClr val="tx1"/>
              </a:solidFill>
              <a:latin typeface="Calmetta"/>
              <a:ea typeface="Calmetta" panose="020B0603020203030204" pitchFamily="34" charset="0"/>
              <a:cs typeface="Calmetta" panose="020B0603020203030204" pitchFamily="34" charset="0"/>
            </a:endParaRPr>
          </a:p>
        </p:txBody>
      </p:sp>
      <p:pic>
        <p:nvPicPr>
          <p:cNvPr id="11" name="Bildplatzhalter 10" descr="A picture showing a smiling woman with a bicycle helmet and rucksack. She is sitting on a bicycle riding away from the viewer. Modern houses in a residential complex can be seen in the background.">
            <a:extLst>
              <a:ext uri="{FF2B5EF4-FFF2-40B4-BE49-F238E27FC236}">
                <a16:creationId xmlns:a16="http://schemas.microsoft.com/office/drawing/2014/main" id="{8FA3156E-40A5-CF6E-AEF4-6FE3338B2D5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8488" y="0"/>
            <a:ext cx="7632000" cy="6480175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A56CC9CC-9360-15EA-D881-707E0472ED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924457" y="5847163"/>
            <a:ext cx="921899" cy="491574"/>
            <a:chOff x="5735415" y="5854333"/>
            <a:chExt cx="921899" cy="491574"/>
          </a:xfrm>
        </p:grpSpPr>
        <p:sp>
          <p:nvSpPr>
            <p:cNvPr id="9" name="Untertitel 10">
              <a:extLst>
                <a:ext uri="{FF2B5EF4-FFF2-40B4-BE49-F238E27FC236}">
                  <a16:creationId xmlns:a16="http://schemas.microsoft.com/office/drawing/2014/main" id="{196A76D6-352A-7898-2FF4-AACB972AAF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 txBox="1">
              <a:spLocks/>
            </p:cNvSpPr>
            <p:nvPr/>
          </p:nvSpPr>
          <p:spPr>
            <a:xfrm>
              <a:off x="5739992" y="6011015"/>
              <a:ext cx="917322" cy="165600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1pPr>
              <a:lvl2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2pPr>
              <a:lvl3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3pPr>
              <a:lvl4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4pPr>
              <a:lvl5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5pPr>
              <a:lvl6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6pPr>
              <a:lvl7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7pPr>
              <a:lvl8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8pPr>
              <a:lvl9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9pPr>
            </a:lstStyle>
            <a:p>
              <a:pPr marL="0" marR="0" lvl="0" indent="0" algn="ctr" defTabSz="3240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B373D"/>
                  </a:solidFill>
                  <a:effectLst/>
                  <a:uLnTx/>
                  <a:uFillTx/>
                  <a:latin typeface="Calmetta"/>
                  <a:ea typeface="Calmetta Light" panose="020B0403020203030204" pitchFamily="34" charset="0"/>
                  <a:cs typeface="Calmetta Light" panose="020B0403020203030204" pitchFamily="34" charset="0"/>
                </a:rPr>
                <a:t>[Kundenlogo]</a:t>
              </a:r>
            </a:p>
            <a:p>
              <a:pPr marL="0" marR="0" lvl="0" indent="0" algn="ctr" defTabSz="3240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rgbClr val="2B373D"/>
                </a:solidFill>
                <a:effectLst/>
                <a:uLnTx/>
                <a:uFillTx/>
                <a:latin typeface="Calmetta"/>
                <a:ea typeface="Calmetta Light" panose="020B0403020203030204" pitchFamily="34" charset="0"/>
                <a:cs typeface="Calmetta Light" panose="020B0403020203030204" pitchFamily="34" charset="0"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F9BD321-561B-EA3A-728E-5F53FAE9324C}"/>
                </a:ext>
              </a:extLst>
            </p:cNvPr>
            <p:cNvSpPr/>
            <p:nvPr/>
          </p:nvSpPr>
          <p:spPr>
            <a:xfrm>
              <a:off x="5735415" y="5854333"/>
              <a:ext cx="921899" cy="4915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 XBold"/>
                <a:ea typeface="+mn-ea"/>
                <a:cs typeface="+mn-cs"/>
              </a:endParaRPr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75AE5C7-5D97-96A3-961C-1D2A9B2A9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23681" y="5914632"/>
            <a:ext cx="1570002" cy="348603"/>
            <a:chOff x="323681" y="5914632"/>
            <a:chExt cx="1570002" cy="348603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9B971F97-EBC3-57C7-80FE-E10063D60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3681" y="5980014"/>
              <a:ext cx="1120353" cy="201923"/>
            </a:xfrm>
            <a:prstGeom prst="rect">
              <a:avLst/>
            </a:prstGeom>
          </p:spPr>
        </p:pic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E6B487E8-5FE4-1470-7F73-1E3EA971B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90853" y="5914632"/>
              <a:ext cx="402830" cy="3486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1323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770BB8-8F84-14F9-9DB0-830369BE74B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28408" y="368214"/>
            <a:ext cx="3095623" cy="536416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86401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Choose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perfect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bicycle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all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types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brands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metta"/>
              <a:ea typeface="Calmetta" panose="020B0603020203030204" pitchFamily="34" charset="0"/>
              <a:cs typeface="Calmetta" panose="020B0603020203030204" pitchFamily="34" charset="0"/>
            </a:endParaRPr>
          </a:p>
        </p:txBody>
      </p:sp>
      <p:pic>
        <p:nvPicPr>
          <p:cNvPr id="7" name="Bildplatzhalter 10" descr="Ein Bild, das draußen, Kleidung, Person, Fahrrad enthält.">
            <a:extLst>
              <a:ext uri="{FF2B5EF4-FFF2-40B4-BE49-F238E27FC236}">
                <a16:creationId xmlns:a16="http://schemas.microsoft.com/office/drawing/2014/main" id="{90328E9C-AA0B-8F2B-7755-3459E6906E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8488" y="-1"/>
            <a:ext cx="7632000" cy="6480175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488750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4">
            <a:extLst>
              <a:ext uri="{FF2B5EF4-FFF2-40B4-BE49-F238E27FC236}">
                <a16:creationId xmlns:a16="http://schemas.microsoft.com/office/drawing/2014/main" id="{41C02E00-8528-F89A-AA12-D06C7894469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28408" y="368214"/>
            <a:ext cx="3095623" cy="536416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86401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Save up to 40 % compared with </a:t>
            </a:r>
            <a:b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direct purchase!</a:t>
            </a:r>
          </a:p>
        </p:txBody>
      </p:sp>
      <p:pic>
        <p:nvPicPr>
          <p:cNvPr id="8" name="Grafik 7" descr="A picture showing four smiling people, all wearing bicycle helmets and sitting on their bicycles/e-bikes. In the background is a residential building.">
            <a:extLst>
              <a:ext uri="{FF2B5EF4-FFF2-40B4-BE49-F238E27FC236}">
                <a16:creationId xmlns:a16="http://schemas.microsoft.com/office/drawing/2014/main" id="{8982434D-4491-6167-A786-7A3E752092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7788" y="0"/>
            <a:ext cx="7632700" cy="655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502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4">
            <a:extLst>
              <a:ext uri="{FF2B5EF4-FFF2-40B4-BE49-F238E27FC236}">
                <a16:creationId xmlns:a16="http://schemas.microsoft.com/office/drawing/2014/main" id="{598D9392-820A-1B36-F6BB-CC75B490917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28408" y="368214"/>
            <a:ext cx="3217160" cy="536416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86401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Perfectly equipped thanks to fully comprehensive insurance and</a:t>
            </a:r>
            <a:b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repair services</a:t>
            </a:r>
          </a:p>
        </p:txBody>
      </p:sp>
      <p:pic>
        <p:nvPicPr>
          <p:cNvPr id="7" name="Grafik 6" descr="A picture with the focus on a bicycle spoke. The bicycle is in a bicycle repair shop. A man is checking the bike.">
            <a:extLst>
              <a:ext uri="{FF2B5EF4-FFF2-40B4-BE49-F238E27FC236}">
                <a16:creationId xmlns:a16="http://schemas.microsoft.com/office/drawing/2014/main" id="{DB1E9806-EDAA-E2BD-6D56-F406AAFFE3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8488" y="-1"/>
            <a:ext cx="7632000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107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4">
            <a:extLst>
              <a:ext uri="{FF2B5EF4-FFF2-40B4-BE49-F238E27FC236}">
                <a16:creationId xmlns:a16="http://schemas.microsoft.com/office/drawing/2014/main" id="{85A5DE08-849F-68D9-A1DD-C1364D7BC18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28408" y="368214"/>
            <a:ext cx="3095623" cy="191778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86401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Get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de-DE" sz="3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</a:t>
            </a: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0" marR="0" lvl="0" indent="0" algn="l" defTabSz="86401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Apply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for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the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bicycle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of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your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choice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 via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the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meinJobRad</a:t>
            </a:r>
            <a:r>
              <a:rPr kumimoji="0" lang="de-DE" sz="20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®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-Portal.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CCB4AC01-A7CA-7983-563A-2B41EA3FDB87}"/>
              </a:ext>
            </a:extLst>
          </p:cNvPr>
          <p:cNvSpPr txBox="1">
            <a:spLocks/>
          </p:cNvSpPr>
          <p:nvPr/>
        </p:nvSpPr>
        <p:spPr>
          <a:xfrm>
            <a:off x="428408" y="2692314"/>
            <a:ext cx="3095623" cy="191778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86401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Feel free to contact:</a:t>
            </a:r>
          </a:p>
          <a:p>
            <a:pPr marL="0" marR="0" lvl="0" indent="0" algn="l" defTabSz="86401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[place e-mail address]</a:t>
            </a:r>
          </a:p>
        </p:txBody>
      </p:sp>
      <p:pic>
        <p:nvPicPr>
          <p:cNvPr id="7" name="Grafik 6" descr="A picture that captures a romantic evening mood. You can see a road with a smiling and sportily dressed cyclist wearing a helmet and cycling goggles. Behind the road you can see green trees and a lot of sky.">
            <a:extLst>
              <a:ext uri="{FF2B5EF4-FFF2-40B4-BE49-F238E27FC236}">
                <a16:creationId xmlns:a16="http://schemas.microsoft.com/office/drawing/2014/main" id="{31D3C965-AC4E-48A6-F944-9E5D7039F5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8887" y="10"/>
            <a:ext cx="7631980" cy="6480165"/>
          </a:xfrm>
          <a:prstGeom prst="rect">
            <a:avLst/>
          </a:prstGeom>
          <a:noFill/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CE748F45-254A-02DB-414A-150CB626F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924457" y="5847163"/>
            <a:ext cx="921899" cy="491574"/>
            <a:chOff x="5735415" y="5854333"/>
            <a:chExt cx="921899" cy="491574"/>
          </a:xfrm>
        </p:grpSpPr>
        <p:sp>
          <p:nvSpPr>
            <p:cNvPr id="5" name="Untertitel 10">
              <a:extLst>
                <a:ext uri="{FF2B5EF4-FFF2-40B4-BE49-F238E27FC236}">
                  <a16:creationId xmlns:a16="http://schemas.microsoft.com/office/drawing/2014/main" id="{8EB9CE85-17FA-202E-21A3-167AA821EC14}"/>
                </a:ext>
              </a:extLst>
            </p:cNvPr>
            <p:cNvSpPr txBox="1">
              <a:spLocks/>
            </p:cNvSpPr>
            <p:nvPr/>
          </p:nvSpPr>
          <p:spPr>
            <a:xfrm>
              <a:off x="5739992" y="6011015"/>
              <a:ext cx="917322" cy="165600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1pPr>
              <a:lvl2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2pPr>
              <a:lvl3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3pPr>
              <a:lvl4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4pPr>
              <a:lvl5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5pPr>
              <a:lvl6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6pPr>
              <a:lvl7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7pPr>
              <a:lvl8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8pPr>
              <a:lvl9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9pPr>
            </a:lstStyle>
            <a:p>
              <a:pPr marL="0" marR="0" lvl="0" indent="0" algn="ctr" defTabSz="3240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B373D"/>
                  </a:solidFill>
                  <a:effectLst/>
                  <a:uLnTx/>
                  <a:uFillTx/>
                  <a:latin typeface="Calmetta"/>
                  <a:ea typeface="Calmetta Light" panose="020B0403020203030204" pitchFamily="34" charset="0"/>
                  <a:cs typeface="Calmetta Light" panose="020B0403020203030204" pitchFamily="34" charset="0"/>
                </a:rPr>
                <a:t>[Kundenlogo]</a:t>
              </a:r>
            </a:p>
            <a:p>
              <a:pPr marL="0" marR="0" lvl="0" indent="0" algn="ctr" defTabSz="3240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rgbClr val="2B373D"/>
                </a:solidFill>
                <a:effectLst/>
                <a:uLnTx/>
                <a:uFillTx/>
                <a:latin typeface="Calmetta"/>
                <a:ea typeface="Calmetta Light" panose="020B0403020203030204" pitchFamily="34" charset="0"/>
                <a:cs typeface="Calmetta Light" panose="020B0403020203030204" pitchFamily="34" charset="0"/>
              </a:endParaRP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056541D5-AE40-CFDC-8A8E-2200374ADEF5}"/>
                </a:ext>
              </a:extLst>
            </p:cNvPr>
            <p:cNvSpPr/>
            <p:nvPr/>
          </p:nvSpPr>
          <p:spPr>
            <a:xfrm>
              <a:off x="5735415" y="5854333"/>
              <a:ext cx="921899" cy="4915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 XBold"/>
                <a:ea typeface="+mn-ea"/>
                <a:cs typeface="+mn-cs"/>
              </a:endParaRPr>
            </a:p>
          </p:txBody>
        </p:sp>
      </p:grpSp>
      <p:sp>
        <p:nvSpPr>
          <p:cNvPr id="10" name="Textfeld 9">
            <a:extLst>
              <a:ext uri="{FF2B5EF4-FFF2-40B4-BE49-F238E27FC236}">
                <a16:creationId xmlns:a16="http://schemas.microsoft.com/office/drawing/2014/main" id="{8336B5DB-B00C-15D2-AB0C-01DCC0559F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10642746" y="5611068"/>
            <a:ext cx="1490613" cy="15388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269-11.2024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953E506-CCEF-66FF-AA62-805DCFD274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23681" y="5914632"/>
            <a:ext cx="1570002" cy="348603"/>
            <a:chOff x="323681" y="5914632"/>
            <a:chExt cx="1570002" cy="348603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633AE69-53B9-BB62-0DE5-292A209B1F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3681" y="5980014"/>
              <a:ext cx="1120353" cy="201923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5955D26F-1D91-FF75-86A0-AACE3700A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90853" y="5914632"/>
              <a:ext cx="402830" cy="3486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8436913"/>
      </p:ext>
    </p:extLst>
  </p:cSld>
  <p:clrMapOvr>
    <a:masterClrMapping/>
  </p:clrMapOvr>
</p:sld>
</file>

<file path=ppt/theme/theme1.xml><?xml version="1.0" encoding="utf-8"?>
<a:theme xmlns:a="http://schemas.openxmlformats.org/drawingml/2006/main" name="JobRad PowerPoint Master">
  <a:themeElements>
    <a:clrScheme name="JobRad">
      <a:dk1>
        <a:srgbClr val="2B373D"/>
      </a:dk1>
      <a:lt1>
        <a:sysClr val="window" lastClr="FFFFFF"/>
      </a:lt1>
      <a:dk2>
        <a:srgbClr val="2B373D"/>
      </a:dk2>
      <a:lt2>
        <a:srgbClr val="D6D7D9"/>
      </a:lt2>
      <a:accent1>
        <a:srgbClr val="2B373D"/>
      </a:accent1>
      <a:accent2>
        <a:srgbClr val="FFBCDF"/>
      </a:accent2>
      <a:accent3>
        <a:srgbClr val="B0E572"/>
      </a:accent3>
      <a:accent4>
        <a:srgbClr val="2B373D"/>
      </a:accent4>
      <a:accent5>
        <a:srgbClr val="FFBCDF"/>
      </a:accent5>
      <a:accent6>
        <a:srgbClr val="B0E572"/>
      </a:accent6>
      <a:hlink>
        <a:srgbClr val="2B373D"/>
      </a:hlink>
      <a:folHlink>
        <a:srgbClr val="2B373D"/>
      </a:folHlink>
    </a:clrScheme>
    <a:fontScheme name="JobRad">
      <a:majorFont>
        <a:latin typeface="Calmetta XBold"/>
        <a:ea typeface=""/>
        <a:cs typeface=""/>
      </a:majorFont>
      <a:minorFont>
        <a:latin typeface="Calmett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 w="38100">
          <a:noFill/>
        </a:ln>
      </a:spPr>
      <a:bodyPr lIns="0" tIns="0" rIns="0" bIns="0" rtlCol="0" anchor="ctr"/>
      <a:lstStyle>
        <a:defPPr algn="ctr">
          <a:defRPr sz="1000" dirty="0">
            <a:solidFill>
              <a:schemeClr val="bg1"/>
            </a:solidFill>
            <a:latin typeface="+mn-lt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>
          <a:prstDash val="sysDot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36000" rIns="72000" bIns="36000" rtlCol="0">
        <a:spAutoFit/>
      </a:bodyPr>
      <a:lstStyle>
        <a:defPPr algn="l">
          <a:lnSpc>
            <a:spcPct val="110000"/>
          </a:lnSpc>
          <a:spcBef>
            <a:spcPts val="600"/>
          </a:spcBef>
          <a:defRPr sz="1900" dirty="0" err="1" smtClean="0"/>
        </a:defPPr>
      </a:lstStyle>
    </a:txDef>
  </a:objectDefaults>
  <a:extraClrSchemeLst/>
  <a:custClrLst>
    <a:custClr name="Anthrazit #5">
      <a:srgbClr val="000000"/>
    </a:custClr>
    <a:custClr name="Anthrazit">
      <a:srgbClr val="2B373D"/>
    </a:custClr>
    <a:custClr name="Anthrazit #4">
      <a:srgbClr val="667278"/>
    </a:custClr>
    <a:custClr name="Anthrazit #3">
      <a:srgbClr val="839096"/>
    </a:custClr>
    <a:custClr name="Anthrazit #2">
      <a:srgbClr val="AAAFB1"/>
    </a:custClr>
    <a:custClr name="Anthrazit #1">
      <a:srgbClr val="D5D7D8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Pink #5">
      <a:srgbClr val="79003D"/>
    </a:custClr>
    <a:custClr name="Pink #4">
      <a:srgbClr val="9A014E"/>
    </a:custClr>
    <a:custClr name="Pink #3">
      <a:srgbClr val="BC005F"/>
    </a:custClr>
    <a:custClr name="Pink #2">
      <a:srgbClr val="E471AB"/>
    </a:custClr>
    <a:custClr name="Pink #1">
      <a:srgbClr val="FF8AC5"/>
    </a:custClr>
    <a:custClr name="Pink">
      <a:srgbClr val="FFBCD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Maigrün #5">
      <a:srgbClr val="12170B"/>
    </a:custClr>
    <a:custClr name="Maigrün #4">
      <a:srgbClr val="3E7400"/>
    </a:custClr>
    <a:custClr name="Maigrün #3">
      <a:srgbClr val="649926"/>
    </a:custClr>
    <a:custClr name="Maigrün #2">
      <a:srgbClr val="8EC151"/>
    </a:custClr>
    <a:custClr name="Maigrün">
      <a:srgbClr val="B0E572"/>
    </a:custClr>
    <a:custClr name="Maigrün #1">
      <a:srgbClr val="D0EFA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Kundendatei_PPT_JobRad_04.potx" id="{7E321880-B21C-474A-8AE6-D6A80AD78ADB}" vid="{8DCA2C92-2936-42B2-9945-51833EC5202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048EBF5821D74CA74910E7ECC52BE1" ma:contentTypeVersion="15" ma:contentTypeDescription="Create a new document." ma:contentTypeScope="" ma:versionID="31677b5106dbf1c9cfc3d707e736b6e3">
  <xsd:schema xmlns:xsd="http://www.w3.org/2001/XMLSchema" xmlns:xs="http://www.w3.org/2001/XMLSchema" xmlns:p="http://schemas.microsoft.com/office/2006/metadata/properties" xmlns:ns2="f90aa945-d753-4ae3-8ce2-a964a9fd1206" xmlns:ns3="307b571a-e85a-473f-98c5-075223c87f3d" targetNamespace="http://schemas.microsoft.com/office/2006/metadata/properties" ma:root="true" ma:fieldsID="44942f8c9992623c45245208af454479" ns2:_="" ns3:_="">
    <xsd:import namespace="f90aa945-d753-4ae3-8ce2-a964a9fd1206"/>
    <xsd:import namespace="307b571a-e85a-473f-98c5-075223c87f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0aa945-d753-4ae3-8ce2-a964a9fd1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78bf29e9-b1c4-40c9-90b5-c3cab40393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7b571a-e85a-473f-98c5-075223c87f3d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3d648c6e-6ad8-41a8-b1fb-16b81f34ff56}" ma:internalName="TaxCatchAll" ma:showField="CatchAllData" ma:web="307b571a-e85a-473f-98c5-075223c87f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BF46F0-F461-4E73-B5D0-DB99F340F3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0aa945-d753-4ae3-8ce2-a964a9fd1206"/>
    <ds:schemaRef ds:uri="307b571a-e85a-473f-98c5-075223c87f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F09941C-AE88-48D9-805C-E464B1BDC2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JobRad Standard Präsentationsvorlage 16_9 (5)</Template>
  <TotalTime>0</TotalTime>
  <Words>106</Words>
  <Application>Microsoft Office PowerPoint</Application>
  <PresentationFormat>Benutzerdefiniert</PresentationFormat>
  <Paragraphs>13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Calmetta</vt:lpstr>
      <vt:lpstr>Calmetta XBold</vt:lpstr>
      <vt:lpstr>JobRad PowerPoint Master</vt:lpstr>
      <vt:lpstr>Find your dream bike with JobRad®</vt:lpstr>
      <vt:lpstr>Choose the perfect bicycle for you – all types and brands</vt:lpstr>
      <vt:lpstr>Save up to 40 % compared with  direct purchase!</vt:lpstr>
      <vt:lpstr>Perfectly equipped thanks to fully comprehensive insurance and repair services</vt:lpstr>
      <vt:lpstr>Get up and go! Apply for the bicycle of your choice via the meinJobRad®-Portal.</vt:lpstr>
    </vt:vector>
  </TitlesOfParts>
  <Company>JobRad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Carolin Schumacher - JobRad</dc:creator>
  <cp:lastModifiedBy>JobRad GmbH</cp:lastModifiedBy>
  <cp:revision>4</cp:revision>
  <dcterms:created xsi:type="dcterms:W3CDTF">2024-11-07T15:54:22Z</dcterms:created>
  <dcterms:modified xsi:type="dcterms:W3CDTF">2025-06-25T12:15:30Z</dcterms:modified>
</cp:coreProperties>
</file>