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9" r:id="rId5"/>
    <p:sldId id="264" r:id="rId6"/>
    <p:sldId id="265" r:id="rId7"/>
    <p:sldId id="266" r:id="rId8"/>
    <p:sldId id="267" r:id="rId9"/>
    <p:sldId id="268" r:id="rId10"/>
    <p:sldId id="269" r:id="rId11"/>
    <p:sldId id="279" r:id="rId12"/>
    <p:sldId id="280" r:id="rId13"/>
    <p:sldId id="28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11520488" cy="6480175"/>
  <p:notesSz cx="6858000" cy="9144000"/>
  <p:defaultTextStyle>
    <a:defPPr>
      <a:defRPr lang="de-DE"/>
    </a:defPPr>
    <a:lvl1pPr marL="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1pPr>
    <a:lvl2pPr marL="43200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2pPr>
    <a:lvl3pPr marL="864017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3pPr>
    <a:lvl4pPr marL="1296025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4pPr>
    <a:lvl5pPr marL="1728033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5pPr>
    <a:lvl6pPr marL="2160041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6pPr>
    <a:lvl7pPr marL="259205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7pPr>
    <a:lvl8pPr marL="302405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8pPr>
    <a:lvl9pPr marL="3456066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genda" id="{C37546D1-545A-4435-A9C0-0AF35402356A}">
          <p14:sldIdLst>
            <p14:sldId id="259"/>
            <p14:sldId id="264"/>
            <p14:sldId id="265"/>
            <p14:sldId id="266"/>
            <p14:sldId id="267"/>
            <p14:sldId id="268"/>
            <p14:sldId id="269"/>
            <p14:sldId id="279"/>
            <p14:sldId id="280"/>
            <p14:sldId id="281"/>
            <p14:sldId id="272"/>
            <p14:sldId id="273"/>
            <p14:sldId id="274"/>
            <p14:sldId id="275"/>
            <p14:sldId id="276"/>
            <p14:sldId id="277"/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F89AE8-57BF-43BB-923F-C60DBD0A765B}" name="JobRad GmbH" initials="LMB" userId="JobRad GmbH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5EA"/>
    <a:srgbClr val="D6D7D9"/>
    <a:srgbClr val="AFE377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BAA4-8DFA-4A89-87EB-49C32662AFE0}">
  <a:tblStyle styleId="{5C23144A-7EE6-4342-B048-85BDC9FD1C3A}" styleName="JobRad Tabelle / Anthrazit">
    <a:wholeTbl>
      <a:tcTxStyle>
        <a:fontRef idx="minor">
          <a:prstClr val="black"/>
        </a:fontRef>
        <a:schemeClr val="dk1"/>
      </a:tcTxStyle>
      <a:tcStyle>
        <a:tcBdr>
          <a:left>
            <a:ln w="6350" cmpd="sng">
              <a:solidFill>
                <a:prstClr val="white"/>
              </a:solidFill>
              <a:prstDash val="solid"/>
            </a:ln>
          </a:left>
          <a:right>
            <a:ln w="6350" cmpd="sng">
              <a:solidFill>
                <a:prstClr val="white"/>
              </a:solidFill>
              <a:prstDash val="solid"/>
            </a:ln>
          </a:right>
          <a:top>
            <a:ln w="6350" cmpd="sng">
              <a:solidFill>
                <a:prstClr val="white"/>
              </a:solidFill>
              <a:prstDash val="solid"/>
            </a:ln>
          </a:top>
          <a:bottom>
            <a:ln w="6350" cmpd="sng">
              <a:solidFill>
                <a:schemeClr val="bg2"/>
              </a:solidFill>
              <a:prstDash val="solid"/>
            </a:ln>
          </a:bottom>
          <a:insideH>
            <a:ln w="12700" cmpd="sng">
              <a:solidFill>
                <a:srgbClr val="AAAFB1"/>
              </a:solidFill>
              <a:prstDash val="dot"/>
            </a:ln>
          </a:insideH>
          <a:insideV>
            <a:ln w="3175" cmpd="sng">
              <a:solidFill>
                <a:schemeClr val="bg2"/>
              </a:solidFill>
              <a:prstDash val="solid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6350" cmpd="sng">
              <a:solidFill>
                <a:schemeClr val="accent1"/>
              </a:solidFill>
              <a:prstDash val="solid"/>
            </a:ln>
          </a:bottom>
          <a:insideV>
            <a:ln w="3175" cmpd="sng">
              <a:solidFill>
                <a:schemeClr val="accent1"/>
              </a:solidFill>
              <a:prstDash val="solid"/>
            </a:ln>
          </a:insideV>
        </a:tcBdr>
        <a:fill>
          <a:solidFill>
            <a:schemeClr val="accent1"/>
          </a:solidFill>
        </a:fill>
      </a:tcStyle>
    </a:firstRow>
  </a:tblStyle>
  <a:tblStyle styleId="{21E4BAA4-8DFA-4A89-87EB-49C32662AFE0}" styleName="JobRad Tabelle / Pink">
    <a:wholeTbl>
      <a:tcTxStyle>
        <a:fontRef idx="minor">
          <a:prstClr val="black"/>
        </a:fontRef>
        <a:schemeClr val="dk1"/>
      </a:tcTxStyle>
      <a:tcStyle>
        <a:tcBdr>
          <a:left>
            <a:ln w="6350" cmpd="sng">
              <a:solidFill>
                <a:prstClr val="white"/>
              </a:solidFill>
              <a:prstDash val="solid"/>
            </a:ln>
          </a:left>
          <a:right>
            <a:ln w="6350" cmpd="sng">
              <a:solidFill>
                <a:prstClr val="white"/>
              </a:solidFill>
              <a:prstDash val="solid"/>
            </a:ln>
          </a:right>
          <a:top>
            <a:ln w="6350" cmpd="sng">
              <a:solidFill>
                <a:prstClr val="white"/>
              </a:solidFill>
              <a:prstDash val="solid"/>
            </a:ln>
          </a:top>
          <a:bottom>
            <a:ln w="6350" cmpd="sng">
              <a:solidFill>
                <a:schemeClr val="bg2"/>
              </a:solidFill>
              <a:prstDash val="solid"/>
            </a:ln>
          </a:bottom>
          <a:insideH>
            <a:ln w="12700" cmpd="sng">
              <a:solidFill>
                <a:srgbClr val="AAAFB1"/>
              </a:solidFill>
              <a:prstDash val="dot"/>
            </a:ln>
          </a:insideH>
          <a:insideV>
            <a:ln w="3175" cmpd="sng">
              <a:solidFill>
                <a:schemeClr val="bg2"/>
              </a:solidFill>
              <a:prstDash val="solid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accent1"/>
      </a:tcTxStyle>
      <a:tcStyle>
        <a:tcBdr>
          <a:bottom>
            <a:ln w="6350" cmpd="sng">
              <a:solidFill>
                <a:schemeClr val="accent2"/>
              </a:solidFill>
              <a:prstDash val="solid"/>
            </a:ln>
          </a:bottom>
          <a:insideV>
            <a:ln w="3175" cmpd="sng">
              <a:solidFill>
                <a:schemeClr val="accent2"/>
              </a:solidFill>
              <a:prstDash val="solid"/>
            </a:ln>
          </a:insideV>
        </a:tcBdr>
        <a:fill>
          <a:solidFill>
            <a:schemeClr val="accent2"/>
          </a:solidFill>
        </a:fill>
      </a:tcStyle>
    </a:firstRow>
  </a:tblStyle>
  <a:tblStyle styleId="{F5CE1C69-6EDB-4FF4-983F-18BD219EF322}" styleName="JobRad Tabelle / Maigrün">
    <a:wholeTbl>
      <a:tcTxStyle>
        <a:fontRef idx="minor">
          <a:prstClr val="black"/>
        </a:fontRef>
        <a:schemeClr val="dk1"/>
      </a:tcTxStyle>
      <a:tcStyle>
        <a:tcBdr>
          <a:left>
            <a:ln w="6350" cmpd="sng">
              <a:solidFill>
                <a:prstClr val="white"/>
              </a:solidFill>
              <a:prstDash val="solid"/>
            </a:ln>
          </a:left>
          <a:right>
            <a:ln w="6350" cmpd="sng">
              <a:solidFill>
                <a:prstClr val="white"/>
              </a:solidFill>
              <a:prstDash val="solid"/>
            </a:ln>
          </a:right>
          <a:top>
            <a:ln w="6350" cmpd="sng">
              <a:solidFill>
                <a:prstClr val="white"/>
              </a:solidFill>
              <a:prstDash val="solid"/>
            </a:ln>
          </a:top>
          <a:bottom>
            <a:ln w="6350" cmpd="sng">
              <a:solidFill>
                <a:schemeClr val="bg2"/>
              </a:solidFill>
              <a:prstDash val="solid"/>
            </a:ln>
          </a:bottom>
          <a:insideH>
            <a:ln w="12700" cmpd="sng">
              <a:solidFill>
                <a:srgbClr val="AAAFB1"/>
              </a:solidFill>
              <a:prstDash val="dot"/>
            </a:ln>
          </a:insideH>
          <a:insideV>
            <a:ln w="3175" cmpd="sng">
              <a:solidFill>
                <a:schemeClr val="bg2"/>
              </a:solidFill>
              <a:prstDash val="solid"/>
            </a:ln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accent1"/>
      </a:tcTxStyle>
      <a:tcStyle>
        <a:tcBdr>
          <a:bottom>
            <a:ln w="6350" cmpd="sng">
              <a:solidFill>
                <a:schemeClr val="accent3"/>
              </a:solidFill>
              <a:prstDash val="solid"/>
            </a:ln>
          </a:bottom>
          <a:insideV>
            <a:ln w="3175" cmpd="sng">
              <a:solidFill>
                <a:schemeClr val="accent3"/>
              </a:solidFill>
              <a:prstDash val="solid"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3141" autoAdjust="0"/>
  </p:normalViewPr>
  <p:slideViewPr>
    <p:cSldViewPr snapToGrid="0" showGuides="1">
      <p:cViewPr varScale="1">
        <p:scale>
          <a:sx n="94" d="100"/>
          <a:sy n="94" d="100"/>
        </p:scale>
        <p:origin x="177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4046D-028A-43DC-87B9-BF38F0C47DE2}" type="datetimeFigureOut">
              <a:rPr lang="de-DE" smtClean="0"/>
              <a:t>03.09.2025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EBDA9-25A4-4B84-BD62-39D4D4F7A4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591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i="1" baseline="0" dirty="0"/>
              <a:t>Hier können Sie den Namen Ihres Unternehmens eintragen und optional ihr Logo einfügen.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509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baseline="0" dirty="0">
                <a:latin typeface="Comspot Light"/>
                <a:ea typeface="Comspot Light" panose="020F0003040202060204" pitchFamily="34" charset="0"/>
              </a:rPr>
              <a:t>Sie versenden diese Präsentation an Ihre Beschäftigten? Dann hinterlegen Sie auf dieser Folie idealerweise gleich den Link zum </a:t>
            </a:r>
            <a:r>
              <a:rPr lang="de-DE" i="1" dirty="0">
                <a:latin typeface="Comspot Light"/>
                <a:ea typeface="Comspot Light" panose="020F0003040202060204" pitchFamily="34" charset="0"/>
              </a:rPr>
              <a:t>meinJobRad</a:t>
            </a:r>
            <a:r>
              <a:rPr lang="de-DE" dirty="0"/>
              <a:t>®</a:t>
            </a:r>
            <a:r>
              <a:rPr lang="de-DE" i="1" dirty="0">
                <a:latin typeface="Comspot Light"/>
                <a:ea typeface="Comspot Light" panose="020F0003040202060204" pitchFamily="34" charset="0"/>
              </a:rPr>
              <a:t>-Portal</a:t>
            </a:r>
            <a:r>
              <a:rPr lang="de-DE" i="1" baseline="0" dirty="0">
                <a:latin typeface="Comspot Light"/>
                <a:ea typeface="Comspot Light" panose="020F0003040202060204" pitchFamily="34" charset="0"/>
              </a:rPr>
              <a:t> Ihres Unternehmens.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2387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Hier sind die Standardangaben hinterlegt. Optional können Sie auf der folgenden Folie Ihre unternehmensspezifischen Konditionen für Ihre Mitarbeitenden darstellen.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793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Hier können Sie Ihre unternehmensspezifischen Konditionen für Ihre Mitarbeitenden im Überblick darstellen. Geben Sie beispielsweise die in Ihrem Unternehmen verfügbaren Services an: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1" baseline="0" dirty="0">
              <a:latin typeface="Comspot Light" panose="020F0003040202060204" pitchFamily="34" charset="0"/>
              <a:ea typeface="Comspot Light" panose="020F000304020206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Sie haben die ab Juli 2025 verfügbaren neuen Servicepakete eingeführt?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Dann tragen Sie unter „Services von JobRad®“ ein, welche Pakete Sie anbieten („Servicepaket Basis“, „Servicepaket Komfort“ und/oder „Servicepaket Unlimited“).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="0" i="1" baseline="0" dirty="0">
              <a:latin typeface="Comspot Light" panose="020F0003040202060204" pitchFamily="34" charset="0"/>
              <a:ea typeface="Comspot Light" panose="020F000304020206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Sie bieten weiterhin unsere bisherigen Services an?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Dann hinterlegen Sie „JobRad®-Inspektion“ und/oder „JobRad®-</a:t>
            </a:r>
            <a:r>
              <a:rPr lang="de-DE" sz="1200" b="0" i="1" baseline="0" dirty="0" err="1">
                <a:latin typeface="Comspot Light" panose="020F0003040202060204" pitchFamily="34" charset="0"/>
                <a:ea typeface="Comspot Light" panose="020F0003040202060204" pitchFamily="34" charset="0"/>
              </a:rPr>
              <a:t>FullService</a:t>
            </a:r>
            <a:r>
              <a:rPr lang="de-DE" sz="1200" b="0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“.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14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dirty="0">
                <a:latin typeface="Comspot Light" panose="020F0003040202060204" pitchFamily="34" charset="0"/>
                <a:ea typeface="Comspot Light" panose="020F0003040202060204" pitchFamily="34" charset="0"/>
              </a:rPr>
              <a:t>Möglichkeit für Fragen</a:t>
            </a:r>
            <a:r>
              <a:rPr lang="de-DE" i="1" baseline="0" dirty="0">
                <a:latin typeface="Comspot Light" panose="020F0003040202060204" pitchFamily="34" charset="0"/>
                <a:ea typeface="Comspot Light" panose="020F0003040202060204" pitchFamily="34" charset="0"/>
              </a:rPr>
              <a:t> &amp; offene Diskussion.</a:t>
            </a:r>
            <a:endParaRPr lang="de-DE" i="1" dirty="0">
              <a:latin typeface="Comspot Light" panose="020F0003040202060204" pitchFamily="34" charset="0"/>
              <a:ea typeface="Comspot Light" panose="020F000304020206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624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dirty="0"/>
              <a:t>Hier können Sie die Kontaktdaten der JobRad</a:t>
            </a:r>
            <a:r>
              <a:rPr lang="de-DE" dirty="0"/>
              <a:t>®</a:t>
            </a:r>
            <a:r>
              <a:rPr lang="de-DE" i="1" dirty="0"/>
              <a:t>-Ansprechperson in Ihrem Unternehmen hinterlegen.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0967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i="0" dirty="0">
                <a:solidFill>
                  <a:srgbClr val="2B373D"/>
                </a:solidFill>
                <a:effectLst/>
                <a:latin typeface="calmetta"/>
              </a:rPr>
              <a:t>Intro: Das Dienstrad ist einer der beliebtesten Benefits </a:t>
            </a:r>
            <a:r>
              <a:rPr lang="de-DE" dirty="0">
                <a:solidFill>
                  <a:srgbClr val="2B373D"/>
                </a:solidFill>
                <a:latin typeface="calmetta"/>
              </a:rPr>
              <a:t>– </a:t>
            </a:r>
            <a:r>
              <a:rPr lang="de-DE" b="0" i="0" dirty="0">
                <a:solidFill>
                  <a:srgbClr val="2B373D"/>
                </a:solidFill>
                <a:effectLst/>
                <a:latin typeface="calmetta"/>
              </a:rPr>
              <a:t>und das aus gutem Grund: Wer ein Fahrrad oder E-Bike least, spart Geld, hält sich fit und ist nachhaltig unterwegs.</a:t>
            </a:r>
            <a:endParaRPr lang="de-DE" dirty="0">
              <a:latin typeface="calmetta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1167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Darf man ein JobRad</a:t>
            </a:r>
            <a:r>
              <a:rPr lang="de-DE" sz="1200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auch privat nutzen?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Ja! Das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darf sowohl betrieblich als auch privat gefahren werden. Es ist keine Mindestnutzung z. B. für den Arbeitsweg vorgeschrieben.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solidFill>
                <a:schemeClr val="accent5"/>
              </a:solidFill>
              <a:latin typeface="Comspot Light" panose="020F0003040202060204" pitchFamily="34" charset="0"/>
              <a:ea typeface="Comspot Light" panose="020F0003040202060204" pitchFamily="34" charset="0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Wie lang ist die Laufzeit und kann ich das </a:t>
            </a:r>
            <a:r>
              <a:rPr lang="de-DE" sz="1200" b="1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JobRad</a:t>
            </a:r>
            <a:r>
              <a:rPr lang="de-DE" sz="1200" dirty="0" err="1"/>
              <a:t>®</a:t>
            </a:r>
            <a:r>
              <a:rPr lang="de-DE" sz="1200" b="1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am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Ende übernehmen?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Der Einzelleasingvertrag für ein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läuft jeweils über 36 Monate und ist in diesem Zeitraum grundsätzlich unkündbar. Im Anschluss endet das Nutzungsrecht und der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JobRadler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muss das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zurückgeben.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Aber: Wir beabsichtigen, dem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JobRadler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 zum Ende der Laufzeit ein Angebot zum Kauf des </a:t>
            </a:r>
            <a:r>
              <a:rPr lang="de-DE" dirty="0">
                <a:latin typeface="Comspot Light"/>
                <a:ea typeface="Comspot Light" panose="020F0003040202060204" pitchFamily="34" charset="0"/>
              </a:rPr>
              <a:t>Rads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 zu machen, sofern wir dieses vom Leasinggeber übernehmen.</a:t>
            </a:r>
            <a:r>
              <a:rPr lang="de-DE" dirty="0">
                <a:latin typeface="Comspot Light"/>
                <a:ea typeface="Comspot Light" panose="020F0003040202060204" pitchFamily="34" charset="0"/>
              </a:rPr>
              <a:t> Dieses 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Kaufangebot </a:t>
            </a:r>
            <a:r>
              <a:rPr lang="de-DE" dirty="0">
                <a:latin typeface="Comspot Light"/>
                <a:ea typeface="Comspot Light" panose="020F0003040202060204" pitchFamily="34" charset="0"/>
              </a:rPr>
              <a:t>können wir nicht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/>
                <a:ea typeface="Comspot Light" panose="020F0003040202060204" pitchFamily="34" charset="0"/>
              </a:rPr>
              <a:t> verbindlich in den Vertrag aufnehmen, weil dies auch den Bestimmungen der Leasingerlasse der Finanzverwaltung widerspräche.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Unser Kaufangebot beruht auf dem Gebraucht-Kaufpreis des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JobRads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, der mit derzeit 18 % des Verkaufspreises kalkuliert ist.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077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dirty="0"/>
              <a:t>Versenden Sie diese Präsentation an Ihre Beschäftigten? Dann hinterlegen Sie auf dieser Folie am besten den Link zum </a:t>
            </a:r>
            <a:r>
              <a:rPr lang="de-DE" i="1" dirty="0" err="1"/>
              <a:t>meinJobRad</a:t>
            </a:r>
            <a:r>
              <a:rPr lang="de-DE" i="1" dirty="0"/>
              <a:t>®-Portal Ihres Unternehmens.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225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62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baseline="0" dirty="0"/>
              <a:t>Hier können Sie Ihre individuellen Konditionen bzgl. der </a:t>
            </a:r>
            <a:r>
              <a:rPr lang="de-DE" i="1" baseline="0" dirty="0" err="1"/>
              <a:t>JobRäder</a:t>
            </a:r>
            <a:r>
              <a:rPr lang="de-DE" i="1" baseline="0" dirty="0"/>
              <a:t> eintragen.</a:t>
            </a:r>
          </a:p>
          <a:p>
            <a:pPr marL="17462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baseline="0" dirty="0"/>
              <a:t>Beispiel: „Maximalpreis für Ihr JobRad®: 8.000 €“, „Maximale Anzahl an </a:t>
            </a:r>
            <a:r>
              <a:rPr lang="de-DE" i="1" baseline="0" dirty="0" err="1"/>
              <a:t>JobRädern</a:t>
            </a:r>
            <a:r>
              <a:rPr lang="de-DE" i="1" baseline="0" dirty="0"/>
              <a:t>: 2“, …</a:t>
            </a:r>
          </a:p>
          <a:p>
            <a:endParaRPr lang="de-DE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Welche Fahrräder sind bei JobRad</a:t>
            </a:r>
            <a:r>
              <a:rPr lang="de-DE" sz="1200" b="1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möglich?</a:t>
            </a:r>
            <a:endParaRPr lang="de-D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Egal, ob Stadt- oder Tourenrad, Mountainbike oder Rennrad, Pedelec oder S-Pedelec, Liege- oder Lastenrad, egal, von welchem Hersteller oder welcher Marke – jedes Rad kann ein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sein!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 jede Bestellung einen Verwaltungsaufwand mit sich bringt, gilt ein Mindestpreis von 749 € inkl. MwSt.</a:t>
            </a:r>
          </a:p>
          <a:p>
            <a:endParaRPr lang="de-D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374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Woher bekomme ich mein JobRad</a:t>
            </a:r>
            <a:r>
              <a:rPr lang="de-DE" sz="1200" b="1" i="0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fontAlgn="t"/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JobRad®-Berechtigte können sich bei nahezu allen </a:t>
            </a:r>
            <a:r>
              <a:rPr lang="de-DE" sz="12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Fahrradfachhändler:innen</a:t>
            </a:r>
            <a:r>
              <a:rPr lang="de-DE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Deutschland mit insgesamt rund 7.200 Verkaufsstellen ihr Wunschrad aussuchen.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 kleine, inhabergeführte Läden, große Ketten oder Onlineshops. </a:t>
            </a:r>
          </a:p>
          <a:p>
            <a:pPr fontAlgn="t"/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Lokale JobRad</a:t>
            </a:r>
            <a:r>
              <a:rPr lang="de-DE" sz="1200" i="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Partner:innen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finden Ihre Beschäftigten bequem über die 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Händlersuche im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meinJobRad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®-Portal oder der JobRad®-Webseite.</a:t>
            </a:r>
            <a:endParaRPr lang="de-D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 bevorzugte Fachhandel ist noch nicht dabei? Teilen Sie es uns mit und wir kümmern uns um alles Weitere!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579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i="1" dirty="0"/>
              <a:t>Ein JobRad® kommt standardmäßig immer mit </a:t>
            </a:r>
            <a:r>
              <a:rPr lang="de-DE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JobRad</a:t>
            </a:r>
            <a:r>
              <a:rPr lang="de-DE" sz="1200" i="1" dirty="0"/>
              <a:t>®</a:t>
            </a:r>
            <a:r>
              <a:rPr lang="de-DE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-Vollkaskoversicherung inkl. Mobilitätsgarantie. Darüber hinaus können sich Mitarbeitende – je nachdem, ob Sie Ihnen Services von JobRad® anbieten –, optional auch für verschiedene Servicepakete entscheiden. Details zu den Servicepaketen finden Sie auf den folgenden Folien.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5747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i="1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Folienoption 1: Sie bieten Ihren Beschäftigten die ab Juli 2025 verfügbaren neuen Servicepakete Basis/Komfort/Unlimited an? </a:t>
            </a:r>
          </a:p>
          <a:p>
            <a:r>
              <a:rPr lang="de-DE" sz="1200" b="0" i="1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Dann können Sie alternativ</a:t>
            </a:r>
            <a:r>
              <a:rPr lang="de-DE" sz="1200" b="0" i="1" kern="1200" baseline="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oder zusätzlich zur Folie „Auf Nummer Sicher“ diese Folie zeigen, um bei Bedarf mehr ins Detail zu gehen. </a:t>
            </a:r>
            <a:endParaRPr lang="de-DE" sz="1200" b="0" i="1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endParaRPr lang="de-DE" dirty="0"/>
          </a:p>
          <a:p>
            <a:pPr>
              <a:lnSpc>
                <a:spcPct val="95000"/>
              </a:lnSpc>
              <a:spcBef>
                <a:spcPts val="1500"/>
              </a:spcBef>
              <a:buNone/>
            </a:pPr>
            <a:r>
              <a:rPr lang="de-DE" sz="1800" b="1" kern="100" dirty="0">
                <a:solidFill>
                  <a:srgbClr val="2B373D"/>
                </a:solidFill>
                <a:effectLst/>
                <a:latin typeface="Calmetta" panose="020B0603020203030204" pitchFamily="34" charset="0"/>
                <a:ea typeface="Calmetta Light" panose="020B0403020203030204" pitchFamily="34" charset="0"/>
                <a:cs typeface="Calmetta" panose="020B0603020203030204" pitchFamily="34" charset="0"/>
              </a:rPr>
              <a:t>Servicepaket Basis: Flexibel und budgetfreundlich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Der solide Einstieg für alle, die grundlegenden Service suchen: Dank jährlicher Inspektion (Sichtprüfung) bleibt dein Fahrrad, E-Bike oder E-Lastenrad fahrtauglich, zuverlässig und sicher.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Die perfekte Wahl für </a:t>
            </a:r>
            <a:r>
              <a:rPr lang="de-DE" sz="1800" kern="100" dirty="0" err="1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Gelegenheitsfahrer:innen</a:t>
            </a: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, die ihren Geldbeutel schonen und trotzdem auf Nummer sicher gehen wollen.</a:t>
            </a:r>
          </a:p>
          <a:p>
            <a:pPr marL="0" lvl="0" indent="0">
              <a:lnSpc>
                <a:spcPct val="105000"/>
              </a:lnSpc>
              <a:buFont typeface="Symbol" panose="05050102010706020507" pitchFamily="18" charset="2"/>
              <a:buNone/>
            </a:pPr>
            <a:endParaRPr lang="de-DE" sz="1800" kern="100" dirty="0">
              <a:solidFill>
                <a:srgbClr val="2B373D"/>
              </a:solidFill>
              <a:effectLst/>
              <a:latin typeface="Calmetta Light" panose="020B0403020203030204" pitchFamily="34" charset="0"/>
              <a:ea typeface="Calmetta Light" panose="020B0403020203030204" pitchFamily="34" charset="0"/>
              <a:cs typeface="Calmetta Light" panose="020B0403020203030204" pitchFamily="34" charset="0"/>
            </a:endParaRPr>
          </a:p>
          <a:p>
            <a:pPr>
              <a:lnSpc>
                <a:spcPct val="95000"/>
              </a:lnSpc>
              <a:spcBef>
                <a:spcPts val="1500"/>
              </a:spcBef>
              <a:buNone/>
            </a:pPr>
            <a:r>
              <a:rPr lang="de-DE" sz="1800" b="1" kern="100" dirty="0">
                <a:solidFill>
                  <a:srgbClr val="2B373D"/>
                </a:solidFill>
                <a:effectLst/>
                <a:latin typeface="Calmetta" panose="020B0603020203030204" pitchFamily="34" charset="0"/>
                <a:ea typeface="Calmetta Light" panose="020B0403020203030204" pitchFamily="34" charset="0"/>
                <a:cs typeface="Calmetta" panose="020B0603020203030204" pitchFamily="34" charset="0"/>
              </a:rPr>
              <a:t>Servicepaket Komfort: Mehr Leistung, mehr Sicherheit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Neben Inspektionen bekommst du auch großzügige Budgets für Reparaturen und Verschleißteile, ideal angepasst an eine häufige Nutzung deines Rads.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Ideal für </a:t>
            </a:r>
            <a:r>
              <a:rPr lang="de-DE" sz="1800" kern="100" dirty="0" err="1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Alltagsfahrer:innen</a:t>
            </a: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, die auch bei regelmäßigen oder intensiveren Radtouren umfassend abgesichert sein möchten.</a:t>
            </a:r>
          </a:p>
          <a:p>
            <a:pPr marL="0" lvl="0" indent="0">
              <a:lnSpc>
                <a:spcPct val="105000"/>
              </a:lnSpc>
              <a:buFont typeface="Symbol" panose="05050102010706020507" pitchFamily="18" charset="2"/>
              <a:buNone/>
            </a:pPr>
            <a:endParaRPr lang="de-DE" sz="1800" kern="100" dirty="0">
              <a:solidFill>
                <a:srgbClr val="2B373D"/>
              </a:solidFill>
              <a:effectLst/>
              <a:latin typeface="Calmetta Light" panose="020B0403020203030204" pitchFamily="34" charset="0"/>
              <a:ea typeface="Calmetta Light" panose="020B0403020203030204" pitchFamily="34" charset="0"/>
              <a:cs typeface="Calmetta Light" panose="020B0403020203030204" pitchFamily="34" charset="0"/>
            </a:endParaRPr>
          </a:p>
          <a:p>
            <a:pPr>
              <a:lnSpc>
                <a:spcPct val="95000"/>
              </a:lnSpc>
              <a:spcBef>
                <a:spcPts val="1500"/>
              </a:spcBef>
              <a:buNone/>
            </a:pPr>
            <a:r>
              <a:rPr lang="de-DE" sz="1800" b="1" kern="100" dirty="0">
                <a:solidFill>
                  <a:srgbClr val="2B373D"/>
                </a:solidFill>
                <a:effectLst/>
                <a:latin typeface="Calmetta" panose="020B0603020203030204" pitchFamily="34" charset="0"/>
                <a:ea typeface="Calmetta Light" panose="020B0403020203030204" pitchFamily="34" charset="0"/>
                <a:cs typeface="Calmetta" panose="020B0603020203030204" pitchFamily="34" charset="0"/>
              </a:rPr>
              <a:t>Servicepaket Unlimited: Das Rundum-Sorglos-Paket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Akkuverschleiß oder häufige Werkstattbesuche? Nichts kann dich ins Schwitzen bringen: Neben den jährlichen Inspektionen sind auch alle Reparaturen und Verschleißteile inklusive.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Für </a:t>
            </a:r>
            <a:r>
              <a:rPr lang="de-DE" sz="1800" kern="100" dirty="0" err="1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Vielfahrer:innen</a:t>
            </a: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, die radeln, bis die Bremsen glühen oder </a:t>
            </a:r>
            <a:r>
              <a:rPr lang="de-DE" sz="1800" kern="100" dirty="0" err="1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stolze:r</a:t>
            </a: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 </a:t>
            </a:r>
            <a:r>
              <a:rPr lang="de-DE" sz="1800" kern="100" dirty="0" err="1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Besitzer:in</a:t>
            </a:r>
            <a:r>
              <a:rPr lang="de-DE" sz="1800" kern="100" dirty="0">
                <a:solidFill>
                  <a:srgbClr val="2B373D"/>
                </a:solidFill>
                <a:effectLst/>
                <a:latin typeface="Calmetta Light" panose="020B0403020203030204" pitchFamily="34" charset="0"/>
                <a:ea typeface="Calmetta Light" panose="020B0403020203030204" pitchFamily="34" charset="0"/>
                <a:cs typeface="Times New Roman" panose="02020603050405020304" pitchFamily="18" charset="0"/>
              </a:rPr>
              <a:t> eines kostspieligeren Modells sind – Unlimited schützt vor ungeplanten Zusatzkosten.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327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i="1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Folienoption 2: Sie bieten Ihren Beschäftigten die bisherigen Servicepakete JobRad®-Inspektion/JobRad®-</a:t>
            </a:r>
            <a:r>
              <a:rPr lang="de-DE" sz="1200" b="1" i="1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FullService</a:t>
            </a:r>
            <a:r>
              <a:rPr lang="de-DE" sz="1200" b="1" i="1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an? </a:t>
            </a:r>
          </a:p>
          <a:p>
            <a:r>
              <a:rPr lang="de-DE" sz="1200" b="0" i="1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Dann können Sie alternativ</a:t>
            </a:r>
            <a:r>
              <a:rPr lang="de-DE" sz="1200" b="0" i="1" kern="1200" baseline="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oder zusätzlich zur Folie „Auf Nummer Sicher“ diese Folie zeigen, um bei Bedarf mehr ins Detail zu gehen. </a:t>
            </a:r>
            <a:endParaRPr lang="de-DE" sz="1200" b="0" i="1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endParaRPr lang="de-DE" sz="1200" b="1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Was ist die JobRad</a:t>
            </a:r>
            <a:r>
              <a:rPr lang="de-DE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-Vollkaskoversicherung?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Die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-Vollkaskoversicherung schützt Sie und Ihr Rad bei Unfallschäden, Vandalismus, Diebstahl und in vielen weiteren Fällen.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Als Leasinggut muss Ihr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versichert sein, deshalb ist die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-Vollkaskoversicherung bei uns Standard.</a:t>
            </a:r>
          </a:p>
          <a:p>
            <a:endParaRPr lang="de-DE" sz="1200" b="1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Was ist die JobRad</a:t>
            </a:r>
            <a:r>
              <a:rPr lang="de-DE" sz="1200" b="1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-Mobilitätsgarantie?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Die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-Mobilitätsgarantie schützt Sie unterwegs. Unter anderem mit mobiler Pannenhilfe und einer 24-Stunden-Notrufnummer.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Die Mobilitätsgarantie ist kostenfrei in der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-Vollkaskoversicherung enthalten.</a:t>
            </a:r>
          </a:p>
          <a:p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Was ist die JobRad</a:t>
            </a:r>
            <a:r>
              <a:rPr lang="de-DE" sz="1200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-Inspektion?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Mit der JobRad®-Inspektion erhalten Sie für 5 € (netto) monatlich einen jährlichen Check im Wert von 90 € (brutto) bei beliebigen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Premiumhändler:innen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.</a:t>
            </a:r>
            <a:r>
              <a:rPr lang="de-DE" sz="1200" b="0" i="0" kern="1200" baseline="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Mitarbeitende schließen die Inspektion bei Bestellung eines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JobRads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einfach mit ab. Ein nachträglicher Abschluss ist nicht möglich.</a:t>
            </a:r>
          </a:p>
          <a:p>
            <a:endParaRPr lang="de-DE" sz="1200" b="1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Was ist der JobRad</a:t>
            </a:r>
            <a:r>
              <a:rPr lang="de-DE" sz="1200" dirty="0"/>
              <a:t>®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</a:t>
            </a:r>
            <a:r>
              <a:rPr lang="de-DE" sz="1200" b="1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FullService</a:t>
            </a:r>
            <a:r>
              <a:rPr lang="de-DE" sz="1200" b="1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?</a:t>
            </a:r>
            <a:endParaRPr lang="de-DE" sz="1200" b="0" i="0" kern="1200" dirty="0">
              <a:solidFill>
                <a:schemeClr val="tx1"/>
              </a:solidFill>
              <a:effectLst/>
              <a:latin typeface="Comspot Light" panose="020F0003040202060204" pitchFamily="34" charset="0"/>
              <a:ea typeface="Comspot Light" panose="020F0003040202060204" pitchFamily="34" charset="0"/>
              <a:cs typeface="+mn-cs"/>
            </a:endParaRP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Der JobRad</a:t>
            </a:r>
            <a:r>
              <a:rPr lang="de-DE" sz="1200" dirty="0"/>
              <a:t>®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-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FullService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eröffnet </a:t>
            </a:r>
            <a:r>
              <a:rPr lang="de-DE" sz="1200" b="0" i="0" kern="1200" dirty="0" err="1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JobRadler:innenn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 die große Freiheit.</a:t>
            </a:r>
          </a:p>
          <a:p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Für eine zusätzliche Rate von insgesamt nur 10 € (netto) im Monat erhalten Sie neben dem jährlichen </a:t>
            </a:r>
            <a:r>
              <a:rPr lang="de-DE" b="0" i="0" dirty="0">
                <a:solidFill>
                  <a:srgbClr val="2B373D"/>
                </a:solidFill>
                <a:effectLst/>
                <a:latin typeface="calmetta" panose="020B0603020203030204" pitchFamily="34" charset="0"/>
              </a:rPr>
              <a:t>Check </a:t>
            </a:r>
            <a:r>
              <a:rPr lang="de-DE" sz="1200" b="0" i="0" kern="1200" dirty="0">
                <a:solidFill>
                  <a:schemeClr val="tx1"/>
                </a:solidFill>
                <a:effectLst/>
                <a:latin typeface="Comspot Light" panose="020F0003040202060204" pitchFamily="34" charset="0"/>
                <a:ea typeface="Comspot Light" panose="020F0003040202060204" pitchFamily="34" charset="0"/>
                <a:cs typeface="+mn-cs"/>
              </a:rPr>
              <a:t>im Wert von 90 € (brutto) </a:t>
            </a:r>
            <a:r>
              <a:rPr lang="de-DE" b="0" i="0" dirty="0">
                <a:solidFill>
                  <a:srgbClr val="2B373D"/>
                </a:solidFill>
                <a:effectLst/>
                <a:latin typeface="calmetta" panose="020B0603020203030204" pitchFamily="34" charset="0"/>
              </a:rPr>
              <a:t>pro Vertragsjahr bei den JobRad</a:t>
            </a:r>
            <a:r>
              <a:rPr lang="de-DE" sz="1200" dirty="0"/>
              <a:t>®</a:t>
            </a:r>
            <a:r>
              <a:rPr lang="de-DE" b="0" i="0" dirty="0">
                <a:solidFill>
                  <a:srgbClr val="2B373D"/>
                </a:solidFill>
                <a:effectLst/>
                <a:latin typeface="calmetta" panose="020B0603020203030204" pitchFamily="34" charset="0"/>
              </a:rPr>
              <a:t>-</a:t>
            </a:r>
            <a:r>
              <a:rPr lang="de-DE" b="0" i="0" dirty="0" err="1">
                <a:solidFill>
                  <a:srgbClr val="2B373D"/>
                </a:solidFill>
                <a:effectLst/>
                <a:latin typeface="calmetta" panose="020B0603020203030204" pitchFamily="34" charset="0"/>
              </a:rPr>
              <a:t>Fachhandelspartner:innen</a:t>
            </a:r>
            <a:r>
              <a:rPr lang="de-DE" b="0" i="0" dirty="0">
                <a:solidFill>
                  <a:srgbClr val="2B373D"/>
                </a:solidFill>
                <a:effectLst/>
                <a:latin typeface="calmetta" panose="020B0603020203030204" pitchFamily="34" charset="0"/>
              </a:rPr>
              <a:t> über die dreijährige Laufzeit Ihrer Wahl zusätzlich Verschleißreparaturen im Wert von bis zu 230 €.</a:t>
            </a:r>
          </a:p>
          <a:p>
            <a:endParaRPr lang="de-DE" sz="1200" b="0" i="0" kern="1200" dirty="0">
              <a:solidFill>
                <a:srgbClr val="2B373D"/>
              </a:solidFill>
              <a:effectLst/>
              <a:latin typeface="calmetta" panose="020B0603020203030204" pitchFamily="34" charset="0"/>
              <a:ea typeface="Comspot Light" panose="020F0003040202060204" pitchFamily="34" charset="0"/>
              <a:cs typeface="+mn-cs"/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EBDA9-25A4-4B84-BD62-39D4D4F7A43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550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hell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">
            <a:extLst>
              <a:ext uri="{FF2B5EF4-FFF2-40B4-BE49-F238E27FC236}">
                <a16:creationId xmlns:a16="http://schemas.microsoft.com/office/drawing/2014/main" id="{E1E1A18B-8B66-308E-480E-CF78E743885A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395288" y="1243013"/>
            <a:ext cx="10728325" cy="4445000"/>
          </a:xfrm>
        </p:spPr>
        <p:txBody>
          <a:bodyPr vert="horz" numCol="1" spcCol="396000"/>
          <a:lstStyle>
            <a:lvl1pPr marL="360000" indent="-360000" defTabSz="360000">
              <a:spcBef>
                <a:spcPts val="600"/>
              </a:spcBef>
              <a:buNone/>
              <a:tabLst>
                <a:tab pos="360000" algn="l"/>
                <a:tab pos="900000" algn="l"/>
                <a:tab pos="1620000" algn="l"/>
              </a:tabLst>
              <a:defRPr/>
            </a:lvl1pPr>
            <a:lvl2pPr marL="360000" indent="-360000" defTabSz="360000"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>
                <a:latin typeface="+mj-lt"/>
              </a:defRPr>
            </a:lvl2pPr>
            <a:lvl3pPr marL="900000" indent="-54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n-lt"/>
              </a:defRPr>
            </a:lvl3pPr>
            <a:lvl4pPr marL="900000" indent="-540000" defTabSz="360000">
              <a:spcBef>
                <a:spcPts val="0"/>
              </a:spcBef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4pPr>
            <a:lvl5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>
                <a:latin typeface="+mn-lt"/>
              </a:defRPr>
            </a:lvl5pPr>
            <a:lvl6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6pPr>
            <a:lvl7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7pPr>
            <a:lvl8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8pPr>
            <a:lvl9pPr marL="1620000" indent="-720000" defTabSz="360000"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>
                <a:latin typeface="+mj-lt"/>
              </a:defRPr>
            </a:lvl9pPr>
          </a:lstStyle>
          <a:p>
            <a:pPr lvl="0"/>
            <a:r>
              <a:rPr lang="de-DE" dirty="0"/>
              <a:t>X	Agendapunkt auf erster Ebene // für weitere Formate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2" name="Headline">
            <a:extLst>
              <a:ext uri="{FF2B5EF4-FFF2-40B4-BE49-F238E27FC236}">
                <a16:creationId xmlns:a16="http://schemas.microsoft.com/office/drawing/2014/main" id="{4793EABC-01D1-14EA-8EDB-EAD10AF728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323850"/>
            <a:ext cx="10728325" cy="61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Headline: Agenda</a:t>
            </a:r>
          </a:p>
        </p:txBody>
      </p:sp>
    </p:spTree>
    <p:extLst>
      <p:ext uri="{BB962C8B-B14F-4D97-AF65-F5344CB8AC3E}">
        <p14:creationId xmlns:p14="http://schemas.microsoft.com/office/powerpoint/2010/main" val="1143588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249">
          <p15:clr>
            <a:srgbClr val="FBAE40"/>
          </p15:clr>
        </p15:guide>
        <p15:guide id="2" orient="horz" pos="783" userDrawn="1">
          <p15:clr>
            <a:srgbClr val="FBAE40"/>
          </p15:clr>
        </p15:guide>
        <p15:guide id="3" pos="7007">
          <p15:clr>
            <a:srgbClr val="FBAE40"/>
          </p15:clr>
        </p15:guide>
        <p15:guide id="4" orient="horz" pos="204">
          <p15:clr>
            <a:srgbClr val="FBAE40"/>
          </p15:clr>
        </p15:guide>
        <p15:guide id="5" orient="horz" pos="358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">
            <a:extLst>
              <a:ext uri="{FF2B5EF4-FFF2-40B4-BE49-F238E27FC236}">
                <a16:creationId xmlns:a16="http://schemas.microsoft.com/office/drawing/2014/main" id="{F3D3C4E4-C44C-1229-0A62-0359524E3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288" y="1800225"/>
            <a:ext cx="10728325" cy="38877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Aufzählung auf erster Ebene // für weitere Formate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2" name="Headline">
            <a:extLst>
              <a:ext uri="{FF2B5EF4-FFF2-40B4-BE49-F238E27FC236}">
                <a16:creationId xmlns:a16="http://schemas.microsoft.com/office/drawing/2014/main" id="{86615185-3531-B25D-6988-C1B111F3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11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Headline:</a:t>
            </a:r>
            <a:br>
              <a:rPr lang="de-DE" dirty="0"/>
            </a:br>
            <a:r>
              <a:rPr lang="de-DE" dirty="0"/>
              <a:t>Auf zwei Zeilen…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6CF9B55-178B-1BDA-B42B-7599BB028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5288" y="6074991"/>
            <a:ext cx="288000" cy="288000"/>
          </a:xfrm>
          <a:prstGeom prst="ellipse">
            <a:avLst/>
          </a:prstGeom>
          <a:solidFill>
            <a:schemeClr val="tx1"/>
          </a:solidFill>
        </p:spPr>
        <p:txBody>
          <a:bodyPr vert="horz" lIns="0" tIns="0" rIns="0" bIns="0" rtlCol="0" anchor="ctr" anchorCtr="1"/>
          <a:lstStyle>
            <a:lvl1pPr marL="0" algn="l">
              <a:defRPr sz="1250">
                <a:solidFill>
                  <a:schemeClr val="bg1"/>
                </a:solidFill>
              </a:defRPr>
            </a:lvl1pPr>
            <a:lvl2pPr marL="0" algn="l">
              <a:defRPr/>
            </a:lvl2pPr>
            <a:lvl3pPr marL="0" algn="l">
              <a:defRPr/>
            </a:lvl3pPr>
            <a:lvl4pPr marL="0" algn="l">
              <a:defRPr/>
            </a:lvl4pPr>
            <a:lvl5pPr marL="0" algn="l">
              <a:defRPr/>
            </a:lvl5pPr>
            <a:lvl6pPr marL="0" algn="l">
              <a:defRPr/>
            </a:lvl6pPr>
            <a:lvl7pPr marL="0" algn="l">
              <a:defRPr/>
            </a:lvl7pPr>
            <a:lvl8pPr marL="0" algn="l">
              <a:defRPr/>
            </a:lvl8pPr>
            <a:lvl9pPr marL="0" algn="l">
              <a:defRPr/>
            </a:lvl9pPr>
          </a:lstStyle>
          <a:p>
            <a:fld id="{F23A9CEE-B35A-4E54-A09E-1A7770F20A4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090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marL="0" indent="0" algn="l" defTabSz="864017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3300" b="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24000" indent="-324000" algn="l" defTabSz="3240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9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324000" algn="l" defTabSz="3240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9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972000" indent="-324000" algn="l" defTabSz="3240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9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324000" rtl="0" eaLnBrk="1" latinLnBrk="0" hangingPunct="1">
        <a:lnSpc>
          <a:spcPct val="110000"/>
        </a:lnSpc>
        <a:spcBef>
          <a:spcPts val="1800"/>
        </a:spcBef>
        <a:buFont typeface="Arial" panose="020B0604020202020204" pitchFamily="34" charset="0"/>
        <a:buNone/>
        <a:defRPr sz="1900" b="0" kern="1200">
          <a:solidFill>
            <a:schemeClr val="tx1"/>
          </a:solidFill>
          <a:latin typeface="+mj-lt"/>
          <a:ea typeface="+mn-ea"/>
          <a:cs typeface="+mn-cs"/>
        </a:defRPr>
      </a:lvl4pPr>
      <a:lvl5pPr marL="324000" indent="-32400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648000" indent="-32400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6pPr>
      <a:lvl7pPr marL="972000" indent="-32400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324000" rtl="0" eaLnBrk="1" latinLnBrk="0" hangingPunct="1">
        <a:lnSpc>
          <a:spcPct val="110000"/>
        </a:lnSpc>
        <a:spcBef>
          <a:spcPts val="1200"/>
        </a:spcBef>
        <a:buFont typeface="Arial" panose="020B0604020202020204" pitchFamily="34" charset="0"/>
        <a:buNone/>
        <a:defRPr sz="1600" b="0" kern="1200">
          <a:solidFill>
            <a:schemeClr val="tx1"/>
          </a:solidFill>
          <a:latin typeface="+mj-lt"/>
          <a:ea typeface="+mn-ea"/>
          <a:cs typeface="+mn-cs"/>
        </a:defRPr>
      </a:lvl8pPr>
      <a:lvl9pPr marL="0" indent="0" algn="l" defTabSz="324000" rtl="0" eaLnBrk="1" latinLnBrk="0" hangingPunct="1">
        <a:lnSpc>
          <a:spcPct val="110000"/>
        </a:lnSpc>
        <a:spcBef>
          <a:spcPts val="400"/>
        </a:spcBef>
        <a:buFont typeface="Arial" panose="020B0604020202020204" pitchFamily="34" charset="0"/>
        <a:buNone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4">
            <a:extLst>
              <a:ext uri="{FF2B5EF4-FFF2-40B4-BE49-F238E27FC236}">
                <a16:creationId xmlns:a16="http://schemas.microsoft.com/office/drawing/2014/main" id="{1C887805-A61D-DDD7-9431-9499B222B5D7}"/>
              </a:ext>
            </a:extLst>
          </p:cNvPr>
          <p:cNvSpPr txBox="1">
            <a:spLocks/>
          </p:cNvSpPr>
          <p:nvPr/>
        </p:nvSpPr>
        <p:spPr>
          <a:xfrm>
            <a:off x="449917" y="323850"/>
            <a:ext cx="6840000" cy="5025915"/>
          </a:xfrm>
          <a:prstGeom prst="rect">
            <a:avLst/>
          </a:prstGeom>
        </p:spPr>
        <p:txBody>
          <a:bodyPr vert="horz" lIns="0" tIns="0" rIns="0" bIns="0" numCol="1" spcCol="396000" rtlCol="0" anchor="t" anchorCtr="0">
            <a:noAutofit/>
          </a:bodyPr>
          <a:lstStyle>
            <a:lvl1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sz="3300" dirty="0"/>
              <a:t>JobRad</a:t>
            </a:r>
            <a:r>
              <a:rPr lang="de-DE" sz="3300" baseline="30000" dirty="0"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3300" dirty="0"/>
              <a:t> in Ihrem Unternehmen:</a:t>
            </a:r>
          </a:p>
          <a:p>
            <a:pPr>
              <a:lnSpc>
                <a:spcPct val="150000"/>
              </a:lnSpc>
            </a:pPr>
            <a:r>
              <a:rPr lang="de-DE" sz="1700" dirty="0">
                <a:latin typeface="Calmetta (Textkörper)"/>
              </a:rPr>
              <a:t>Toll, dass Sie dabei sind! </a:t>
            </a:r>
          </a:p>
          <a:p>
            <a:pPr>
              <a:lnSpc>
                <a:spcPct val="150000"/>
              </a:lnSpc>
            </a:pPr>
            <a:r>
              <a:rPr lang="de-DE" sz="1700" dirty="0">
                <a:latin typeface="Calmetta (Textkörper)"/>
              </a:rPr>
              <a:t>Zum Start Ihres JobRad</a:t>
            </a:r>
            <a:r>
              <a:rPr lang="de-DE" sz="1700" baseline="30000" dirty="0">
                <a:latin typeface="Calmetta (Textkörper)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700" dirty="0">
                <a:latin typeface="Calmetta (Textkörper)"/>
              </a:rPr>
              <a:t>-Angebots möchten wir Sie optimal bei Ihrer</a:t>
            </a:r>
          </a:p>
          <a:p>
            <a:pPr>
              <a:lnSpc>
                <a:spcPct val="100000"/>
              </a:lnSpc>
            </a:pPr>
            <a:r>
              <a:rPr lang="de-DE" sz="1700" dirty="0">
                <a:latin typeface="Calmetta (Textkörper)"/>
              </a:rPr>
              <a:t>internen Kommunikation unterstützen. Mit den folgenden Charts können Sie</a:t>
            </a:r>
          </a:p>
          <a:p>
            <a:pPr>
              <a:lnSpc>
                <a:spcPct val="100000"/>
              </a:lnSpc>
            </a:pPr>
            <a:r>
              <a:rPr lang="de-DE" sz="1700" dirty="0">
                <a:latin typeface="Calmetta (Textkörper)"/>
              </a:rPr>
              <a:t>Ihre Beschäftigen zum neuen Benefit informieren, Vorteile und Konditionen</a:t>
            </a:r>
          </a:p>
          <a:p>
            <a:pPr>
              <a:lnSpc>
                <a:spcPct val="100000"/>
              </a:lnSpc>
            </a:pPr>
            <a:r>
              <a:rPr lang="de-DE" sz="1700" dirty="0">
                <a:latin typeface="Calmetta (Textkörper)"/>
              </a:rPr>
              <a:t>vorstellen und bei den ersten Schritten zum eigenen JobRad</a:t>
            </a:r>
            <a:r>
              <a:rPr lang="de-DE" sz="1700" baseline="30000" dirty="0">
                <a:latin typeface="Calmetta (Textkörper)"/>
                <a:cs typeface="Times New Roman" panose="02020603050405020304" pitchFamily="18" charset="0"/>
              </a:rPr>
              <a:t>®</a:t>
            </a:r>
            <a:r>
              <a:rPr lang="de-DE" sz="1700" dirty="0">
                <a:latin typeface="Calmetta (Textkörper)"/>
              </a:rPr>
              <a:t> begleiten. </a:t>
            </a:r>
          </a:p>
          <a:p>
            <a:pPr>
              <a:lnSpc>
                <a:spcPct val="150000"/>
              </a:lnSpc>
            </a:pPr>
            <a:r>
              <a:rPr lang="de-DE" sz="1700" b="1" dirty="0">
                <a:latin typeface="Calmetta (Textkörper)"/>
              </a:rPr>
              <a:t>Passen Sie die Folien an Ihre Bedarfe an!</a:t>
            </a:r>
          </a:p>
          <a:p>
            <a:pPr>
              <a:lnSpc>
                <a:spcPct val="100000"/>
              </a:lnSpc>
            </a:pPr>
            <a:r>
              <a:rPr lang="de-DE" sz="1700" dirty="0">
                <a:latin typeface="Calmetta (Textkörper)"/>
              </a:rPr>
              <a:t>Auf einigen Folien können Sie individuelle Formulierungen oder Angaben</a:t>
            </a:r>
          </a:p>
          <a:p>
            <a:pPr>
              <a:lnSpc>
                <a:spcPct val="100000"/>
              </a:lnSpc>
            </a:pPr>
            <a:r>
              <a:rPr lang="de-DE" sz="1700" dirty="0">
                <a:latin typeface="Calmetta (Textkörper)"/>
              </a:rPr>
              <a:t>einfügen oder anpassen. Im Notizfeld der Folien geben wir Ihnen hilfreiche</a:t>
            </a:r>
          </a:p>
          <a:p>
            <a:pPr>
              <a:lnSpc>
                <a:spcPct val="100000"/>
              </a:lnSpc>
            </a:pPr>
            <a:r>
              <a:rPr lang="de-DE" sz="1700" dirty="0">
                <a:latin typeface="Calmetta (Textkörper)"/>
              </a:rPr>
              <a:t>Tipps und Impulse dazu. Außerdem finden Sie dort fachlichen Input und</a:t>
            </a:r>
          </a:p>
          <a:p>
            <a:pPr>
              <a:lnSpc>
                <a:spcPct val="100000"/>
              </a:lnSpc>
            </a:pPr>
            <a:r>
              <a:rPr lang="de-DE" sz="1700" dirty="0">
                <a:latin typeface="Calmetta (Textkörper)"/>
              </a:rPr>
              <a:t>Formulierungshilfen.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de-DE" sz="1700" dirty="0"/>
          </a:p>
          <a:p>
            <a:r>
              <a:rPr lang="de-DE" sz="1700" dirty="0"/>
              <a:t>Herzliche Grüße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105939D-2984-7EED-D136-57793BA1BF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288" y="5325407"/>
            <a:ext cx="2217044" cy="725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20A6231-44C5-C45A-A257-AED785F961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32488" y="0"/>
            <a:ext cx="3888000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323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DD8B137D-116E-B093-476C-6A187033C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1082040"/>
          </a:xfrm>
        </p:spPr>
        <p:txBody>
          <a:bodyPr/>
          <a:lstStyle/>
          <a:p>
            <a:r>
              <a:rPr lang="de-DE" dirty="0"/>
              <a:t>Optimal versorgt: Ihre JobRad­</a:t>
            </a:r>
            <a:r>
              <a:rPr lang="de-D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dirty="0"/>
              <a:t>-Services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71059ED0-35B4-4864-C34D-182102C22D6E}"/>
              </a:ext>
            </a:extLst>
          </p:cNvPr>
          <p:cNvSpPr txBox="1"/>
          <p:nvPr/>
        </p:nvSpPr>
        <p:spPr>
          <a:xfrm>
            <a:off x="395288" y="4160166"/>
            <a:ext cx="215444" cy="7893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60"/>
              </a:lnSpc>
            </a:pPr>
            <a:r>
              <a:rPr sz="1600" spc="-10">
                <a:solidFill>
                  <a:srgbClr val="2B373D"/>
                </a:solidFill>
                <a:latin typeface="Calmetta"/>
                <a:cs typeface="Calmetta"/>
              </a:rPr>
              <a:t>Standard</a:t>
            </a:r>
            <a:endParaRPr sz="160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989314E1-E0D7-538B-BEC1-1928D746A19D}"/>
              </a:ext>
            </a:extLst>
          </p:cNvPr>
          <p:cNvSpPr txBox="1"/>
          <p:nvPr/>
        </p:nvSpPr>
        <p:spPr>
          <a:xfrm>
            <a:off x="395288" y="1882692"/>
            <a:ext cx="215444" cy="878346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60"/>
              </a:lnSpc>
            </a:pPr>
            <a:r>
              <a:rPr lang="de-DE" sz="1600" spc="-10">
                <a:solidFill>
                  <a:srgbClr val="2B373D"/>
                </a:solidFill>
                <a:latin typeface="Calmetta"/>
                <a:cs typeface="Calmetta"/>
              </a:rPr>
              <a:t>O</a:t>
            </a:r>
            <a:r>
              <a:rPr sz="1600" spc="-10" err="1">
                <a:solidFill>
                  <a:srgbClr val="2B373D"/>
                </a:solidFill>
                <a:latin typeface="Calmetta"/>
                <a:cs typeface="Calmetta"/>
              </a:rPr>
              <a:t>ptional</a:t>
            </a:r>
            <a:endParaRPr sz="160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964BFED3-B8FF-AEC8-AE33-74CB75AAF370}"/>
              </a:ext>
            </a:extLst>
          </p:cNvPr>
          <p:cNvSpPr/>
          <p:nvPr/>
        </p:nvSpPr>
        <p:spPr>
          <a:xfrm>
            <a:off x="1064091" y="2282278"/>
            <a:ext cx="2026285" cy="877090"/>
          </a:xfrm>
          <a:custGeom>
            <a:avLst/>
            <a:gdLst/>
            <a:ahLst/>
            <a:cxnLst/>
            <a:rect l="l" t="t" r="r" b="b"/>
            <a:pathLst>
              <a:path w="2026285" h="1053464">
                <a:moveTo>
                  <a:pt x="2025853" y="0"/>
                </a:moveTo>
                <a:lnTo>
                  <a:pt x="0" y="0"/>
                </a:lnTo>
                <a:lnTo>
                  <a:pt x="0" y="1052982"/>
                </a:lnTo>
                <a:lnTo>
                  <a:pt x="2025853" y="1052982"/>
                </a:lnTo>
                <a:lnTo>
                  <a:pt x="2025853" y="0"/>
                </a:lnTo>
                <a:close/>
              </a:path>
            </a:pathLst>
          </a:custGeom>
          <a:solidFill>
            <a:srgbClr val="B0E5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F1AF29F5-4A42-C41B-E9C0-EB53E55A6063}"/>
              </a:ext>
            </a:extLst>
          </p:cNvPr>
          <p:cNvSpPr/>
          <p:nvPr/>
        </p:nvSpPr>
        <p:spPr>
          <a:xfrm>
            <a:off x="1064091" y="3716954"/>
            <a:ext cx="4405630" cy="1746250"/>
          </a:xfrm>
          <a:custGeom>
            <a:avLst/>
            <a:gdLst/>
            <a:ahLst/>
            <a:cxnLst/>
            <a:rect l="l" t="t" r="r" b="b"/>
            <a:pathLst>
              <a:path w="4405630" h="1746250">
                <a:moveTo>
                  <a:pt x="4405350" y="0"/>
                </a:moveTo>
                <a:lnTo>
                  <a:pt x="0" y="0"/>
                </a:lnTo>
                <a:lnTo>
                  <a:pt x="0" y="1745996"/>
                </a:lnTo>
                <a:lnTo>
                  <a:pt x="4405350" y="1745996"/>
                </a:lnTo>
                <a:lnTo>
                  <a:pt x="4405350" y="0"/>
                </a:lnTo>
                <a:close/>
              </a:path>
            </a:pathLst>
          </a:custGeom>
          <a:solidFill>
            <a:srgbClr val="2B373D"/>
          </a:solidFill>
        </p:spPr>
        <p:txBody>
          <a:bodyPr wrap="square" lIns="0" tIns="0" rIns="0" bIns="0" rtlCol="0"/>
          <a:lstStyle/>
          <a:p>
            <a:endParaRPr>
              <a:solidFill>
                <a:srgbClr val="2B373D"/>
              </a:solidFill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D4C9EE4B-A5F7-843F-6784-2423EB234920}"/>
              </a:ext>
            </a:extLst>
          </p:cNvPr>
          <p:cNvSpPr/>
          <p:nvPr/>
        </p:nvSpPr>
        <p:spPr>
          <a:xfrm>
            <a:off x="3449938" y="1408823"/>
            <a:ext cx="2019935" cy="1746250"/>
          </a:xfrm>
          <a:custGeom>
            <a:avLst/>
            <a:gdLst/>
            <a:ahLst/>
            <a:cxnLst/>
            <a:rect l="l" t="t" r="r" b="b"/>
            <a:pathLst>
              <a:path w="2019935" h="2097404">
                <a:moveTo>
                  <a:pt x="2019503" y="0"/>
                </a:moveTo>
                <a:lnTo>
                  <a:pt x="0" y="0"/>
                </a:lnTo>
                <a:lnTo>
                  <a:pt x="0" y="2096985"/>
                </a:lnTo>
                <a:lnTo>
                  <a:pt x="2019503" y="2096985"/>
                </a:lnTo>
                <a:lnTo>
                  <a:pt x="2019503" y="0"/>
                </a:lnTo>
                <a:close/>
              </a:path>
            </a:pathLst>
          </a:custGeom>
          <a:solidFill>
            <a:srgbClr val="FFBC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8C12AF94-F09A-2664-EADE-CF04E1721415}"/>
              </a:ext>
            </a:extLst>
          </p:cNvPr>
          <p:cNvSpPr/>
          <p:nvPr/>
        </p:nvSpPr>
        <p:spPr>
          <a:xfrm flipV="1">
            <a:off x="81881" y="3332665"/>
            <a:ext cx="1775665" cy="54580"/>
          </a:xfrm>
          <a:custGeom>
            <a:avLst/>
            <a:gdLst/>
            <a:ahLst/>
            <a:cxnLst/>
            <a:rect l="l" t="t" r="r" b="b"/>
            <a:pathLst>
              <a:path w="1369060">
                <a:moveTo>
                  <a:pt x="0" y="0"/>
                </a:moveTo>
                <a:lnTo>
                  <a:pt x="1368952" y="0"/>
                </a:lnTo>
              </a:path>
            </a:pathLst>
          </a:custGeom>
          <a:ln w="25400" cap="rnd">
            <a:solidFill>
              <a:srgbClr val="2D3C4B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E598B613-64DA-E9A9-8106-CF400069C138}"/>
              </a:ext>
            </a:extLst>
          </p:cNvPr>
          <p:cNvSpPr/>
          <p:nvPr/>
        </p:nvSpPr>
        <p:spPr>
          <a:xfrm>
            <a:off x="2311015" y="3377841"/>
            <a:ext cx="2026285" cy="52097"/>
          </a:xfrm>
          <a:custGeom>
            <a:avLst/>
            <a:gdLst/>
            <a:ahLst/>
            <a:cxnLst/>
            <a:rect l="l" t="t" r="r" b="b"/>
            <a:pathLst>
              <a:path w="1920239">
                <a:moveTo>
                  <a:pt x="0" y="0"/>
                </a:moveTo>
                <a:lnTo>
                  <a:pt x="1919833" y="0"/>
                </a:lnTo>
              </a:path>
            </a:pathLst>
          </a:custGeom>
          <a:ln w="25400" cap="rnd">
            <a:solidFill>
              <a:srgbClr val="2D3C4B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07833CE8-AC56-AAFD-2B9F-48F7C4357E81}"/>
              </a:ext>
            </a:extLst>
          </p:cNvPr>
          <p:cNvSpPr/>
          <p:nvPr/>
        </p:nvSpPr>
        <p:spPr>
          <a:xfrm>
            <a:off x="4654229" y="3377841"/>
            <a:ext cx="6866259" cy="46791"/>
          </a:xfrm>
          <a:custGeom>
            <a:avLst/>
            <a:gdLst/>
            <a:ahLst/>
            <a:cxnLst/>
            <a:rect l="l" t="t" r="r" b="b"/>
            <a:pathLst>
              <a:path w="7141845">
                <a:moveTo>
                  <a:pt x="0" y="0"/>
                </a:moveTo>
                <a:lnTo>
                  <a:pt x="7141775" y="0"/>
                </a:lnTo>
              </a:path>
            </a:pathLst>
          </a:custGeom>
          <a:ln w="25400" cap="rnd">
            <a:solidFill>
              <a:srgbClr val="2D3C4B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>
            <a:extLst>
              <a:ext uri="{FF2B5EF4-FFF2-40B4-BE49-F238E27FC236}">
                <a16:creationId xmlns:a16="http://schemas.microsoft.com/office/drawing/2014/main" id="{B12C420E-89DD-73DE-69EE-1BC57846193C}"/>
              </a:ext>
            </a:extLst>
          </p:cNvPr>
          <p:cNvGrpSpPr/>
          <p:nvPr/>
        </p:nvGrpSpPr>
        <p:grpSpPr>
          <a:xfrm>
            <a:off x="77788" y="973526"/>
            <a:ext cx="11396980" cy="25400"/>
            <a:chOff x="436403" y="2105993"/>
            <a:chExt cx="11396980" cy="25400"/>
          </a:xfrm>
        </p:grpSpPr>
        <p:sp>
          <p:nvSpPr>
            <p:cNvPr id="14" name="object 14">
              <a:extLst>
                <a:ext uri="{FF2B5EF4-FFF2-40B4-BE49-F238E27FC236}">
                  <a16:creationId xmlns:a16="http://schemas.microsoft.com/office/drawing/2014/main" id="{5CC5A3A9-DBAC-B3EF-F1A2-2C3514524D05}"/>
                </a:ext>
              </a:extLst>
            </p:cNvPr>
            <p:cNvSpPr/>
            <p:nvPr/>
          </p:nvSpPr>
          <p:spPr>
            <a:xfrm>
              <a:off x="436403" y="2118693"/>
              <a:ext cx="11346180" cy="0"/>
            </a:xfrm>
            <a:custGeom>
              <a:avLst/>
              <a:gdLst/>
              <a:ahLst/>
              <a:cxnLst/>
              <a:rect l="l" t="t" r="r" b="b"/>
              <a:pathLst>
                <a:path w="11346180">
                  <a:moveTo>
                    <a:pt x="0" y="0"/>
                  </a:moveTo>
                  <a:lnTo>
                    <a:pt x="11345900" y="0"/>
                  </a:lnTo>
                </a:path>
              </a:pathLst>
            </a:custGeom>
            <a:ln w="25400" cap="rnd">
              <a:solidFill>
                <a:srgbClr val="2D3C4B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>
              <a:extLst>
                <a:ext uri="{FF2B5EF4-FFF2-40B4-BE49-F238E27FC236}">
                  <a16:creationId xmlns:a16="http://schemas.microsoft.com/office/drawing/2014/main" id="{F92DD122-2B24-FB70-2B2B-E01A05A58F22}"/>
                </a:ext>
              </a:extLst>
            </p:cNvPr>
            <p:cNvSpPr/>
            <p:nvPr/>
          </p:nvSpPr>
          <p:spPr>
            <a:xfrm>
              <a:off x="11807805" y="2105993"/>
              <a:ext cx="25400" cy="25400"/>
            </a:xfrm>
            <a:custGeom>
              <a:avLst/>
              <a:gdLst/>
              <a:ahLst/>
              <a:cxnLst/>
              <a:rect l="l" t="t" r="r" b="b"/>
              <a:pathLst>
                <a:path w="25400" h="25400">
                  <a:moveTo>
                    <a:pt x="0" y="12700"/>
                  </a:moveTo>
                  <a:lnTo>
                    <a:pt x="3719" y="3719"/>
                  </a:lnTo>
                  <a:lnTo>
                    <a:pt x="12700" y="0"/>
                  </a:lnTo>
                  <a:lnTo>
                    <a:pt x="21680" y="3719"/>
                  </a:lnTo>
                  <a:lnTo>
                    <a:pt x="25400" y="12700"/>
                  </a:lnTo>
                  <a:lnTo>
                    <a:pt x="21680" y="21680"/>
                  </a:lnTo>
                  <a:lnTo>
                    <a:pt x="12700" y="25400"/>
                  </a:lnTo>
                  <a:lnTo>
                    <a:pt x="3719" y="2168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2D3C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7">
            <a:extLst>
              <a:ext uri="{FF2B5EF4-FFF2-40B4-BE49-F238E27FC236}">
                <a16:creationId xmlns:a16="http://schemas.microsoft.com/office/drawing/2014/main" id="{8B1C6570-22C7-CF5B-D766-6ED457DF31F1}"/>
              </a:ext>
            </a:extLst>
          </p:cNvPr>
          <p:cNvSpPr txBox="1"/>
          <p:nvPr/>
        </p:nvSpPr>
        <p:spPr>
          <a:xfrm>
            <a:off x="1958233" y="3184155"/>
            <a:ext cx="25209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>
                <a:solidFill>
                  <a:srgbClr val="2D3C4B"/>
                </a:solidFill>
                <a:latin typeface="Calmetta"/>
                <a:cs typeface="Calmetta"/>
              </a:rPr>
              <a:t>+</a:t>
            </a:r>
            <a:endParaRPr sz="3000">
              <a:latin typeface="Calmetta"/>
              <a:cs typeface="Calmetta"/>
            </a:endParaRPr>
          </a:p>
        </p:txBody>
      </p:sp>
      <p:sp>
        <p:nvSpPr>
          <p:cNvPr id="17" name="object 18">
            <a:extLst>
              <a:ext uri="{FF2B5EF4-FFF2-40B4-BE49-F238E27FC236}">
                <a16:creationId xmlns:a16="http://schemas.microsoft.com/office/drawing/2014/main" id="{BE1518DC-65F8-9BDA-AC22-87BF6B4F1030}"/>
              </a:ext>
            </a:extLst>
          </p:cNvPr>
          <p:cNvSpPr txBox="1"/>
          <p:nvPr/>
        </p:nvSpPr>
        <p:spPr>
          <a:xfrm>
            <a:off x="4335746" y="3184155"/>
            <a:ext cx="25209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>
                <a:solidFill>
                  <a:srgbClr val="2D3C4B"/>
                </a:solidFill>
                <a:latin typeface="Calmetta"/>
                <a:cs typeface="Calmetta"/>
              </a:rPr>
              <a:t>+</a:t>
            </a:r>
            <a:endParaRPr sz="3000">
              <a:latin typeface="Calmetta"/>
              <a:cs typeface="Calmetta"/>
            </a:endParaRPr>
          </a:p>
        </p:txBody>
      </p:sp>
      <p:sp>
        <p:nvSpPr>
          <p:cNvPr id="18" name="object 19">
            <a:extLst>
              <a:ext uri="{FF2B5EF4-FFF2-40B4-BE49-F238E27FC236}">
                <a16:creationId xmlns:a16="http://schemas.microsoft.com/office/drawing/2014/main" id="{E862C1EC-6DE5-1E16-B029-9225341D3F98}"/>
              </a:ext>
            </a:extLst>
          </p:cNvPr>
          <p:cNvSpPr txBox="1"/>
          <p:nvPr/>
        </p:nvSpPr>
        <p:spPr>
          <a:xfrm>
            <a:off x="3437240" y="1131741"/>
            <a:ext cx="2011672" cy="25904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600" b="1" dirty="0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JobRad</a:t>
            </a:r>
            <a:r>
              <a:rPr lang="de-DE" sz="1600" b="1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600" b="1" dirty="0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-</a:t>
            </a:r>
            <a:r>
              <a:rPr lang="de-DE" sz="1600" b="1" spc="-10" dirty="0" err="1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FullService</a:t>
            </a:r>
            <a:endParaRPr sz="1600" dirty="0">
              <a:solidFill>
                <a:srgbClr val="2B373D"/>
              </a:solidFill>
              <a:latin typeface="Calmetta XBold"/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19" name="object 20">
            <a:extLst>
              <a:ext uri="{FF2B5EF4-FFF2-40B4-BE49-F238E27FC236}">
                <a16:creationId xmlns:a16="http://schemas.microsoft.com/office/drawing/2014/main" id="{B943E958-25E8-7FB3-8368-C3F4F2AE115A}"/>
              </a:ext>
            </a:extLst>
          </p:cNvPr>
          <p:cNvSpPr txBox="1"/>
          <p:nvPr/>
        </p:nvSpPr>
        <p:spPr>
          <a:xfrm>
            <a:off x="1056548" y="2005234"/>
            <a:ext cx="2033827" cy="289823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600" b="1" dirty="0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JobRad</a:t>
            </a:r>
            <a:r>
              <a:rPr lang="de-DE" sz="1800" b="1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600" b="1" dirty="0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-</a:t>
            </a:r>
            <a:r>
              <a:rPr lang="de-DE" sz="1600" b="1" spc="-10" dirty="0">
                <a:solidFill>
                  <a:srgbClr val="2B373D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Inspektion</a:t>
            </a:r>
            <a:endParaRPr sz="1600" dirty="0">
              <a:solidFill>
                <a:srgbClr val="2B373D"/>
              </a:solidFill>
              <a:latin typeface="Calmetta XBold"/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20" name="object 21">
            <a:extLst>
              <a:ext uri="{FF2B5EF4-FFF2-40B4-BE49-F238E27FC236}">
                <a16:creationId xmlns:a16="http://schemas.microsoft.com/office/drawing/2014/main" id="{6D525039-8634-DB35-CCFE-5743A863D4BB}"/>
              </a:ext>
            </a:extLst>
          </p:cNvPr>
          <p:cNvSpPr txBox="1"/>
          <p:nvPr/>
        </p:nvSpPr>
        <p:spPr>
          <a:xfrm>
            <a:off x="1164448" y="2457964"/>
            <a:ext cx="820419" cy="5545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sz="1600" spc="-10">
                <a:solidFill>
                  <a:srgbClr val="2B373D"/>
                </a:solidFill>
                <a:latin typeface="Calmetta"/>
                <a:cs typeface="Calmetta"/>
              </a:rPr>
              <a:t>jährlicher </a:t>
            </a:r>
            <a:r>
              <a:rPr sz="1600" spc="-20">
                <a:solidFill>
                  <a:srgbClr val="2B373D"/>
                </a:solidFill>
                <a:latin typeface="Calmetta"/>
                <a:cs typeface="Calmetta"/>
              </a:rPr>
              <a:t>Check</a:t>
            </a:r>
            <a:endParaRPr sz="160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21" name="object 22">
            <a:extLst>
              <a:ext uri="{FF2B5EF4-FFF2-40B4-BE49-F238E27FC236}">
                <a16:creationId xmlns:a16="http://schemas.microsoft.com/office/drawing/2014/main" id="{2362F2D7-9F7B-1477-831E-9CE47452A4A1}"/>
              </a:ext>
            </a:extLst>
          </p:cNvPr>
          <p:cNvSpPr txBox="1"/>
          <p:nvPr/>
        </p:nvSpPr>
        <p:spPr>
          <a:xfrm>
            <a:off x="3541888" y="1772633"/>
            <a:ext cx="1176020" cy="10961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sz="1600" spc="-10" dirty="0" err="1">
                <a:solidFill>
                  <a:srgbClr val="2B373D"/>
                </a:solidFill>
                <a:latin typeface="Calmetta"/>
                <a:cs typeface="Calmetta"/>
              </a:rPr>
              <a:t>Verschleiß</a:t>
            </a:r>
            <a:r>
              <a:rPr sz="1600" spc="-10" dirty="0">
                <a:solidFill>
                  <a:srgbClr val="2B373D"/>
                </a:solidFill>
                <a:latin typeface="Calmetta"/>
                <a:cs typeface="Calmetta"/>
              </a:rPr>
              <a:t>­</a:t>
            </a:r>
            <a:r>
              <a:rPr lang="de-DE" sz="1600" spc="-10" dirty="0">
                <a:solidFill>
                  <a:srgbClr val="2B373D"/>
                </a:solidFill>
                <a:latin typeface="Calmetta"/>
                <a:cs typeface="Calmetta"/>
              </a:rPr>
              <a:t>-</a:t>
            </a:r>
            <a:r>
              <a:rPr sz="1600" dirty="0" err="1">
                <a:solidFill>
                  <a:srgbClr val="2B373D"/>
                </a:solidFill>
                <a:latin typeface="Calmetta"/>
                <a:cs typeface="Calmetta"/>
              </a:rPr>
              <a:t>reparatur</a:t>
            </a:r>
            <a:r>
              <a:rPr sz="1600" spc="-50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600" spc="-25" dirty="0">
                <a:solidFill>
                  <a:srgbClr val="2B373D"/>
                </a:solidFill>
                <a:latin typeface="Calmetta"/>
                <a:cs typeface="Calmetta"/>
              </a:rPr>
              <a:t>und </a:t>
            </a:r>
            <a:r>
              <a:rPr sz="1600" spc="-10" dirty="0" err="1">
                <a:solidFill>
                  <a:srgbClr val="2B373D"/>
                </a:solidFill>
                <a:latin typeface="Calmetta"/>
                <a:cs typeface="Calmetta"/>
              </a:rPr>
              <a:t>jährlicher</a:t>
            </a:r>
            <a:r>
              <a:rPr sz="1600" spc="-10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600" spc="-20" dirty="0">
                <a:solidFill>
                  <a:srgbClr val="2B373D"/>
                </a:solidFill>
                <a:latin typeface="Calmetta"/>
                <a:cs typeface="Calmetta"/>
              </a:rPr>
              <a:t>Check</a:t>
            </a:r>
            <a:endParaRPr sz="1600" dirty="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22" name="object 23">
            <a:extLst>
              <a:ext uri="{FF2B5EF4-FFF2-40B4-BE49-F238E27FC236}">
                <a16:creationId xmlns:a16="http://schemas.microsoft.com/office/drawing/2014/main" id="{A9B39C56-F8FE-817B-FD77-37D78E16E89D}"/>
              </a:ext>
            </a:extLst>
          </p:cNvPr>
          <p:cNvSpPr txBox="1"/>
          <p:nvPr/>
        </p:nvSpPr>
        <p:spPr>
          <a:xfrm>
            <a:off x="1164448" y="3983983"/>
            <a:ext cx="3405786" cy="554511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lang="de-DE" sz="1600" b="1" spc="-10" dirty="0">
                <a:solidFill>
                  <a:srgbClr val="FFFFFF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JobRad</a:t>
            </a:r>
            <a:r>
              <a:rPr lang="de-DE" sz="1600" b="1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600" b="1" spc="-10" dirty="0">
                <a:solidFill>
                  <a:srgbClr val="FFFFFF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-Vollkaskoversicherung</a:t>
            </a:r>
            <a:r>
              <a:rPr sz="1600" b="1" spc="-10" dirty="0">
                <a:solidFill>
                  <a:srgbClr val="FFFFFF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 </a:t>
            </a:r>
            <a:r>
              <a:rPr sz="1600" b="1" dirty="0" err="1">
                <a:solidFill>
                  <a:srgbClr val="FFFFFF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inklusive</a:t>
            </a:r>
            <a:r>
              <a:rPr sz="1600" b="1" spc="-20" dirty="0">
                <a:solidFill>
                  <a:srgbClr val="FFFFFF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 </a:t>
            </a:r>
            <a:r>
              <a:rPr sz="1600" b="1" spc="-10" dirty="0" err="1">
                <a:solidFill>
                  <a:srgbClr val="FFFFFF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Mobilitätsgarantie</a:t>
            </a:r>
            <a:endParaRPr sz="1600" dirty="0">
              <a:latin typeface="Calmetta XBold"/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23" name="object 26">
            <a:extLst>
              <a:ext uri="{FF2B5EF4-FFF2-40B4-BE49-F238E27FC236}">
                <a16:creationId xmlns:a16="http://schemas.microsoft.com/office/drawing/2014/main" id="{5966EB5D-5F15-0E39-B3BF-29473717F981}"/>
              </a:ext>
            </a:extLst>
          </p:cNvPr>
          <p:cNvSpPr txBox="1"/>
          <p:nvPr/>
        </p:nvSpPr>
        <p:spPr>
          <a:xfrm>
            <a:off x="6742715" y="1295221"/>
            <a:ext cx="4569010" cy="999248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92405" indent="-180340">
              <a:lnSpc>
                <a:spcPct val="110000"/>
              </a:lnSpc>
              <a:spcBef>
                <a:spcPts val="100"/>
              </a:spcBef>
              <a:buFont typeface="Calmetta-XBold"/>
              <a:buChar char="•"/>
              <a:tabLst>
                <a:tab pos="193040" algn="l"/>
              </a:tabLst>
            </a:pPr>
            <a:r>
              <a:rPr sz="1400" dirty="0" err="1">
                <a:solidFill>
                  <a:srgbClr val="2B373D"/>
                </a:solidFill>
                <a:latin typeface="Calmetta"/>
                <a:cs typeface="Calmetta"/>
              </a:rPr>
              <a:t>Leistungsumfang</a:t>
            </a:r>
            <a:r>
              <a:rPr sz="1400" spc="-30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dirty="0">
                <a:solidFill>
                  <a:srgbClr val="2B373D"/>
                </a:solidFill>
                <a:latin typeface="Calmetta"/>
                <a:cs typeface="Calmetta"/>
              </a:rPr>
              <a:t>der</a:t>
            </a:r>
            <a:r>
              <a:rPr sz="1400" spc="-20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dirty="0">
                <a:solidFill>
                  <a:srgbClr val="2B373D"/>
                </a:solidFill>
                <a:latin typeface="Calmetta"/>
                <a:cs typeface="Calmetta"/>
              </a:rPr>
              <a:t>JobRad</a:t>
            </a:r>
            <a:r>
              <a:rPr lang="de-DE" sz="17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400" dirty="0">
                <a:solidFill>
                  <a:srgbClr val="2B373D"/>
                </a:solidFill>
                <a:latin typeface="Calmetta"/>
                <a:cs typeface="Calmetta"/>
              </a:rPr>
              <a:t>-</a:t>
            </a:r>
            <a:r>
              <a:rPr sz="1400" dirty="0">
                <a:solidFill>
                  <a:srgbClr val="2B373D"/>
                </a:solidFill>
                <a:latin typeface="Calmetta"/>
                <a:cs typeface="Calmetta"/>
              </a:rPr>
              <a:t>­</a:t>
            </a:r>
            <a:r>
              <a:rPr sz="1400" spc="-10" dirty="0" err="1">
                <a:solidFill>
                  <a:srgbClr val="2B373D"/>
                </a:solidFill>
                <a:latin typeface="Calmetta"/>
                <a:cs typeface="Calmetta"/>
              </a:rPr>
              <a:t>Inspektion</a:t>
            </a:r>
            <a:r>
              <a:rPr lang="de-DE" sz="1400" spc="-10" dirty="0">
                <a:solidFill>
                  <a:srgbClr val="2B373D"/>
                </a:solidFill>
                <a:latin typeface="Calmetta"/>
                <a:cs typeface="Calmetta"/>
              </a:rPr>
              <a:t> im Wert von 270 €</a:t>
            </a:r>
            <a:endParaRPr sz="1400" dirty="0">
              <a:solidFill>
                <a:srgbClr val="2B373D"/>
              </a:solidFill>
              <a:latin typeface="Calmetta"/>
              <a:cs typeface="Calmetta"/>
            </a:endParaRPr>
          </a:p>
          <a:p>
            <a:pPr marL="192405" marR="5080" indent="-18034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de-DE" sz="1400" spc="-10" dirty="0">
                <a:solidFill>
                  <a:srgbClr val="2B373D"/>
                </a:solidFill>
                <a:latin typeface="Calmetta"/>
                <a:cs typeface="Calmetta"/>
              </a:rPr>
              <a:t>Z</a:t>
            </a:r>
            <a:r>
              <a:rPr sz="1400" spc="-10" dirty="0" err="1">
                <a:solidFill>
                  <a:srgbClr val="2B373D"/>
                </a:solidFill>
                <a:latin typeface="Calmetta"/>
                <a:cs typeface="Calmetta"/>
              </a:rPr>
              <a:t>usätzlich</a:t>
            </a:r>
            <a:r>
              <a:rPr sz="1400" spc="10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spc="-10" dirty="0" err="1">
                <a:solidFill>
                  <a:srgbClr val="2B373D"/>
                </a:solidFill>
                <a:latin typeface="Calmetta"/>
                <a:cs typeface="Calmetta"/>
              </a:rPr>
              <a:t>abgedeckt</a:t>
            </a:r>
            <a:r>
              <a:rPr sz="1400" spc="-10" dirty="0">
                <a:solidFill>
                  <a:srgbClr val="2B373D"/>
                </a:solidFill>
                <a:latin typeface="Calmetta"/>
                <a:cs typeface="Calmetta"/>
              </a:rPr>
              <a:t>:</a:t>
            </a:r>
            <a:r>
              <a:rPr sz="1400" spc="15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spc="-20" dirty="0" err="1">
                <a:solidFill>
                  <a:srgbClr val="2B373D"/>
                </a:solidFill>
                <a:latin typeface="Calmetta"/>
                <a:cs typeface="Calmetta"/>
              </a:rPr>
              <a:t>Verschleißreparaturen</a:t>
            </a:r>
            <a:r>
              <a:rPr sz="1400" spc="15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spc="-25" dirty="0">
                <a:solidFill>
                  <a:srgbClr val="2B373D"/>
                </a:solidFill>
                <a:latin typeface="Calmetta"/>
                <a:cs typeface="Calmetta"/>
              </a:rPr>
              <a:t>und </a:t>
            </a:r>
            <a:r>
              <a:rPr sz="1400" spc="-10" dirty="0" err="1">
                <a:solidFill>
                  <a:srgbClr val="2B373D"/>
                </a:solidFill>
                <a:latin typeface="Calmetta"/>
                <a:cs typeface="Calmetta"/>
              </a:rPr>
              <a:t>Instandhaltung</a:t>
            </a:r>
            <a:r>
              <a:rPr sz="1400" spc="-35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dirty="0" err="1">
                <a:solidFill>
                  <a:srgbClr val="2B373D"/>
                </a:solidFill>
                <a:latin typeface="Calmetta"/>
                <a:cs typeface="Calmetta"/>
              </a:rPr>
              <a:t>im</a:t>
            </a:r>
            <a:r>
              <a:rPr sz="1400" spc="-30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dirty="0">
                <a:solidFill>
                  <a:srgbClr val="2B373D"/>
                </a:solidFill>
                <a:latin typeface="Calmetta"/>
                <a:cs typeface="Calmetta"/>
              </a:rPr>
              <a:t>Wert</a:t>
            </a:r>
            <a:r>
              <a:rPr sz="1400" spc="-30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dirty="0">
                <a:solidFill>
                  <a:srgbClr val="2B373D"/>
                </a:solidFill>
                <a:latin typeface="Calmetta"/>
                <a:cs typeface="Calmetta"/>
              </a:rPr>
              <a:t>von</a:t>
            </a:r>
            <a:r>
              <a:rPr sz="1400" spc="-30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spc="-10" dirty="0" err="1">
                <a:solidFill>
                  <a:srgbClr val="2B373D"/>
                </a:solidFill>
                <a:latin typeface="Calmetta"/>
                <a:cs typeface="Calmetta"/>
              </a:rPr>
              <a:t>insgesamt</a:t>
            </a:r>
            <a:r>
              <a:rPr sz="1400" spc="-30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dirty="0">
                <a:solidFill>
                  <a:srgbClr val="2B373D"/>
                </a:solidFill>
                <a:latin typeface="Calmetta"/>
                <a:cs typeface="Calmetta"/>
              </a:rPr>
              <a:t>bis</a:t>
            </a:r>
            <a:r>
              <a:rPr sz="1400" spc="-30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dirty="0" err="1">
                <a:solidFill>
                  <a:srgbClr val="2B373D"/>
                </a:solidFill>
                <a:latin typeface="Calmetta"/>
                <a:cs typeface="Calmetta"/>
              </a:rPr>
              <a:t>zu</a:t>
            </a:r>
            <a:r>
              <a:rPr sz="1400" spc="-25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spc="-10" dirty="0">
                <a:solidFill>
                  <a:srgbClr val="2B373D"/>
                </a:solidFill>
                <a:latin typeface="Calmetta"/>
                <a:cs typeface="Calmetta"/>
              </a:rPr>
              <a:t>2</a:t>
            </a:r>
            <a:r>
              <a:rPr lang="de-DE" sz="1400" spc="-10" dirty="0">
                <a:solidFill>
                  <a:srgbClr val="2B373D"/>
                </a:solidFill>
                <a:latin typeface="Calmetta"/>
                <a:cs typeface="Calmetta"/>
              </a:rPr>
              <a:t>3</a:t>
            </a:r>
            <a:r>
              <a:rPr sz="1400" spc="-10" dirty="0">
                <a:solidFill>
                  <a:srgbClr val="2B373D"/>
                </a:solidFill>
                <a:latin typeface="Calmetta"/>
                <a:cs typeface="Calmetta"/>
              </a:rPr>
              <a:t>0</a:t>
            </a:r>
            <a:r>
              <a:rPr sz="1400" spc="-204" dirty="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spc="-50" dirty="0">
                <a:solidFill>
                  <a:srgbClr val="2B373D"/>
                </a:solidFill>
                <a:latin typeface="Calmetta"/>
                <a:cs typeface="Calmetta"/>
              </a:rPr>
              <a:t>€</a:t>
            </a:r>
            <a:endParaRPr sz="1400" dirty="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24" name="object 28">
            <a:extLst>
              <a:ext uri="{FF2B5EF4-FFF2-40B4-BE49-F238E27FC236}">
                <a16:creationId xmlns:a16="http://schemas.microsoft.com/office/drawing/2014/main" id="{C5C5BEBD-638B-D87D-6914-3EFEF2F1B5EE}"/>
              </a:ext>
            </a:extLst>
          </p:cNvPr>
          <p:cNvSpPr txBox="1"/>
          <p:nvPr/>
        </p:nvSpPr>
        <p:spPr>
          <a:xfrm>
            <a:off x="6746647" y="2315795"/>
            <a:ext cx="4520604" cy="723788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92405" indent="-180340">
              <a:lnSpc>
                <a:spcPct val="110000"/>
              </a:lnSpc>
              <a:spcBef>
                <a:spcPts val="100"/>
              </a:spcBef>
              <a:buFont typeface="Calmetta-XBold"/>
              <a:buChar char="•"/>
              <a:tabLst>
                <a:tab pos="193040" algn="l"/>
              </a:tabLst>
            </a:pPr>
            <a:r>
              <a:rPr lang="de-DE" sz="1400">
                <a:solidFill>
                  <a:srgbClr val="2B373D"/>
                </a:solidFill>
                <a:latin typeface="Calmetta"/>
                <a:cs typeface="Calmetta"/>
              </a:rPr>
              <a:t>J</a:t>
            </a:r>
            <a:r>
              <a:rPr sz="1400" err="1">
                <a:solidFill>
                  <a:srgbClr val="2B373D"/>
                </a:solidFill>
                <a:latin typeface="Calmetta"/>
                <a:cs typeface="Calmetta"/>
              </a:rPr>
              <a:t>ährliches</a:t>
            </a:r>
            <a:r>
              <a:rPr sz="1400">
                <a:solidFill>
                  <a:srgbClr val="2B373D"/>
                </a:solidFill>
                <a:latin typeface="Calmetta"/>
                <a:cs typeface="Calmetta"/>
              </a:rPr>
              <a:t> Inspektionsguthaben von </a:t>
            </a:r>
            <a:r>
              <a:rPr lang="de-DE" sz="1400">
                <a:solidFill>
                  <a:srgbClr val="2B373D"/>
                </a:solidFill>
                <a:latin typeface="Calmetta"/>
                <a:cs typeface="Calmetta"/>
              </a:rPr>
              <a:t>9</a:t>
            </a:r>
            <a:r>
              <a:rPr sz="1400">
                <a:solidFill>
                  <a:srgbClr val="2B373D"/>
                </a:solidFill>
                <a:latin typeface="Calmetta"/>
                <a:cs typeface="Calmetta"/>
              </a:rPr>
              <a:t>0</a:t>
            </a:r>
            <a:r>
              <a:rPr sz="1400" spc="-19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spc="-50">
                <a:solidFill>
                  <a:srgbClr val="2B373D"/>
                </a:solidFill>
                <a:latin typeface="Calmetta"/>
                <a:cs typeface="Calmetta"/>
              </a:rPr>
              <a:t>€</a:t>
            </a:r>
            <a:endParaRPr sz="1400">
              <a:solidFill>
                <a:srgbClr val="2B373D"/>
              </a:solidFill>
              <a:latin typeface="Calmetta"/>
              <a:cs typeface="Calmetta"/>
            </a:endParaRPr>
          </a:p>
          <a:p>
            <a:pPr marL="192405" indent="-18034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de-DE" sz="1400">
                <a:solidFill>
                  <a:srgbClr val="2B373D"/>
                </a:solidFill>
                <a:latin typeface="Calmetta"/>
                <a:cs typeface="Calmetta"/>
              </a:rPr>
              <a:t>F</a:t>
            </a:r>
            <a:r>
              <a:rPr sz="1400" err="1">
                <a:solidFill>
                  <a:srgbClr val="2B373D"/>
                </a:solidFill>
                <a:latin typeface="Calmetta"/>
                <a:cs typeface="Calmetta"/>
              </a:rPr>
              <a:t>lexibler</a:t>
            </a:r>
            <a:r>
              <a:rPr sz="1400" spc="-75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spc="-10">
                <a:solidFill>
                  <a:srgbClr val="2B373D"/>
                </a:solidFill>
                <a:latin typeface="Calmetta"/>
                <a:cs typeface="Calmetta"/>
              </a:rPr>
              <a:t>Durchführungszeitraum</a:t>
            </a:r>
            <a:endParaRPr sz="1400">
              <a:solidFill>
                <a:srgbClr val="2B373D"/>
              </a:solidFill>
              <a:latin typeface="Calmetta"/>
              <a:cs typeface="Calmetta"/>
            </a:endParaRPr>
          </a:p>
          <a:p>
            <a:pPr marL="192405" marR="33655" indent="-18034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sz="1400" err="1">
                <a:solidFill>
                  <a:srgbClr val="2B373D"/>
                </a:solidFill>
                <a:latin typeface="Calmetta"/>
                <a:cs typeface="Calmetta"/>
              </a:rPr>
              <a:t>Beitrag</a:t>
            </a:r>
            <a:r>
              <a:rPr sz="1400" spc="-20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>
                <a:solidFill>
                  <a:srgbClr val="2B373D"/>
                </a:solidFill>
                <a:latin typeface="Calmetta"/>
                <a:cs typeface="Calmetta"/>
              </a:rPr>
              <a:t>des</a:t>
            </a:r>
            <a:r>
              <a:rPr lang="de-DE" sz="1400" spc="-5">
                <a:solidFill>
                  <a:srgbClr val="2B373D"/>
                </a:solidFill>
                <a:latin typeface="Calmetta"/>
                <a:cs typeface="Calmetta"/>
              </a:rPr>
              <a:t> Unternehmens</a:t>
            </a:r>
            <a:r>
              <a:rPr sz="1400" spc="-5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 err="1">
                <a:solidFill>
                  <a:srgbClr val="2B373D"/>
                </a:solidFill>
                <a:latin typeface="Calmetta"/>
                <a:cs typeface="Calmetta"/>
              </a:rPr>
              <a:t>zur</a:t>
            </a:r>
            <a:r>
              <a:rPr sz="1400" spc="-5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lang="de-DE" sz="1400" spc="-25">
                <a:solidFill>
                  <a:srgbClr val="2B373D"/>
                </a:solidFill>
                <a:latin typeface="Calmetta"/>
                <a:cs typeface="Calmetta"/>
              </a:rPr>
              <a:t>Verkehrssicherheit</a:t>
            </a:r>
            <a:endParaRPr sz="1400">
              <a:solidFill>
                <a:srgbClr val="2B373D"/>
              </a:solidFill>
              <a:latin typeface="Calmetta"/>
              <a:cs typeface="Calmetta"/>
            </a:endParaRPr>
          </a:p>
        </p:txBody>
      </p:sp>
      <p:sp>
        <p:nvSpPr>
          <p:cNvPr id="25" name="object 38">
            <a:extLst>
              <a:ext uri="{FF2B5EF4-FFF2-40B4-BE49-F238E27FC236}">
                <a16:creationId xmlns:a16="http://schemas.microsoft.com/office/drawing/2014/main" id="{4D48F219-5B98-05BD-3013-7E74F18DFBD5}"/>
              </a:ext>
            </a:extLst>
          </p:cNvPr>
          <p:cNvSpPr/>
          <p:nvPr/>
        </p:nvSpPr>
        <p:spPr>
          <a:xfrm>
            <a:off x="2591761" y="2551984"/>
            <a:ext cx="729615" cy="729615"/>
          </a:xfrm>
          <a:custGeom>
            <a:avLst/>
            <a:gdLst/>
            <a:ahLst/>
            <a:cxnLst/>
            <a:rect l="l" t="t" r="r" b="b"/>
            <a:pathLst>
              <a:path w="729614" h="729614">
                <a:moveTo>
                  <a:pt x="364502" y="0"/>
                </a:moveTo>
                <a:lnTo>
                  <a:pt x="315042" y="3327"/>
                </a:lnTo>
                <a:lnTo>
                  <a:pt x="267603" y="13020"/>
                </a:lnTo>
                <a:lnTo>
                  <a:pt x="222622" y="28644"/>
                </a:lnTo>
                <a:lnTo>
                  <a:pt x="180531" y="49765"/>
                </a:lnTo>
                <a:lnTo>
                  <a:pt x="141766" y="75949"/>
                </a:lnTo>
                <a:lnTo>
                  <a:pt x="106760" y="106760"/>
                </a:lnTo>
                <a:lnTo>
                  <a:pt x="75949" y="141766"/>
                </a:lnTo>
                <a:lnTo>
                  <a:pt x="49765" y="180531"/>
                </a:lnTo>
                <a:lnTo>
                  <a:pt x="28644" y="222622"/>
                </a:lnTo>
                <a:lnTo>
                  <a:pt x="13020" y="267603"/>
                </a:lnTo>
                <a:lnTo>
                  <a:pt x="3327" y="315042"/>
                </a:lnTo>
                <a:lnTo>
                  <a:pt x="0" y="364502"/>
                </a:lnTo>
                <a:lnTo>
                  <a:pt x="3327" y="413963"/>
                </a:lnTo>
                <a:lnTo>
                  <a:pt x="13020" y="461401"/>
                </a:lnTo>
                <a:lnTo>
                  <a:pt x="28644" y="506382"/>
                </a:lnTo>
                <a:lnTo>
                  <a:pt x="49765" y="548473"/>
                </a:lnTo>
                <a:lnTo>
                  <a:pt x="75949" y="587238"/>
                </a:lnTo>
                <a:lnTo>
                  <a:pt x="106760" y="622244"/>
                </a:lnTo>
                <a:lnTo>
                  <a:pt x="141766" y="653056"/>
                </a:lnTo>
                <a:lnTo>
                  <a:pt x="180531" y="679239"/>
                </a:lnTo>
                <a:lnTo>
                  <a:pt x="222622" y="700360"/>
                </a:lnTo>
                <a:lnTo>
                  <a:pt x="267603" y="715984"/>
                </a:lnTo>
                <a:lnTo>
                  <a:pt x="315042" y="725677"/>
                </a:lnTo>
                <a:lnTo>
                  <a:pt x="364502" y="729005"/>
                </a:lnTo>
                <a:lnTo>
                  <a:pt x="413963" y="725677"/>
                </a:lnTo>
                <a:lnTo>
                  <a:pt x="461401" y="715984"/>
                </a:lnTo>
                <a:lnTo>
                  <a:pt x="506382" y="700360"/>
                </a:lnTo>
                <a:lnTo>
                  <a:pt x="548473" y="679239"/>
                </a:lnTo>
                <a:lnTo>
                  <a:pt x="587238" y="653056"/>
                </a:lnTo>
                <a:lnTo>
                  <a:pt x="622244" y="622244"/>
                </a:lnTo>
                <a:lnTo>
                  <a:pt x="653056" y="587238"/>
                </a:lnTo>
                <a:lnTo>
                  <a:pt x="679239" y="548473"/>
                </a:lnTo>
                <a:lnTo>
                  <a:pt x="700360" y="506382"/>
                </a:lnTo>
                <a:lnTo>
                  <a:pt x="715984" y="461401"/>
                </a:lnTo>
                <a:lnTo>
                  <a:pt x="725677" y="413963"/>
                </a:lnTo>
                <a:lnTo>
                  <a:pt x="729005" y="364502"/>
                </a:lnTo>
                <a:lnTo>
                  <a:pt x="725677" y="315042"/>
                </a:lnTo>
                <a:lnTo>
                  <a:pt x="715984" y="267603"/>
                </a:lnTo>
                <a:lnTo>
                  <a:pt x="700360" y="222622"/>
                </a:lnTo>
                <a:lnTo>
                  <a:pt x="679239" y="180531"/>
                </a:lnTo>
                <a:lnTo>
                  <a:pt x="653056" y="141766"/>
                </a:lnTo>
                <a:lnTo>
                  <a:pt x="622244" y="106760"/>
                </a:lnTo>
                <a:lnTo>
                  <a:pt x="587238" y="75949"/>
                </a:lnTo>
                <a:lnTo>
                  <a:pt x="548473" y="49765"/>
                </a:lnTo>
                <a:lnTo>
                  <a:pt x="506382" y="28644"/>
                </a:lnTo>
                <a:lnTo>
                  <a:pt x="461401" y="13020"/>
                </a:lnTo>
                <a:lnTo>
                  <a:pt x="413963" y="3327"/>
                </a:lnTo>
                <a:lnTo>
                  <a:pt x="364502" y="0"/>
                </a:lnTo>
                <a:close/>
              </a:path>
            </a:pathLst>
          </a:custGeom>
          <a:solidFill>
            <a:srgbClr val="2B37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39">
            <a:extLst>
              <a:ext uri="{FF2B5EF4-FFF2-40B4-BE49-F238E27FC236}">
                <a16:creationId xmlns:a16="http://schemas.microsoft.com/office/drawing/2014/main" id="{B385144F-CB00-FDF9-821F-60FD0E84565B}"/>
              </a:ext>
            </a:extLst>
          </p:cNvPr>
          <p:cNvSpPr txBox="1"/>
          <p:nvPr/>
        </p:nvSpPr>
        <p:spPr>
          <a:xfrm>
            <a:off x="2769729" y="2671749"/>
            <a:ext cx="355600" cy="48069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83820">
              <a:lnSpc>
                <a:spcPts val="955"/>
              </a:lnSpc>
              <a:spcBef>
                <a:spcPts val="110"/>
              </a:spcBef>
            </a:pPr>
            <a:r>
              <a:rPr lang="de-DE" sz="800" spc="-10">
                <a:solidFill>
                  <a:srgbClr val="FFFFFF"/>
                </a:solidFill>
                <a:latin typeface="Calmetta" panose="020B0603020203030204" pitchFamily="34" charset="0"/>
                <a:ea typeface="Calmetta" panose="020B0603020203030204" pitchFamily="34" charset="0"/>
                <a:cs typeface="Calmetta" panose="020B0603020203030204" pitchFamily="34" charset="0"/>
              </a:rPr>
              <a:t>Z</a:t>
            </a:r>
            <a:r>
              <a:rPr sz="800" spc="-10" err="1">
                <a:solidFill>
                  <a:srgbClr val="FFFFFF"/>
                </a:solidFill>
                <a:latin typeface="Calmetta" panose="020B0603020203030204" pitchFamily="34" charset="0"/>
                <a:ea typeface="Calmetta" panose="020B0603020203030204" pitchFamily="34" charset="0"/>
                <a:cs typeface="Calmetta" panose="020B0603020203030204" pitchFamily="34" charset="0"/>
              </a:rPr>
              <a:t>zgl</a:t>
            </a:r>
            <a:r>
              <a:rPr sz="800" spc="-10">
                <a:solidFill>
                  <a:srgbClr val="FFFFFF"/>
                </a:solidFill>
                <a:latin typeface="Calmetta" panose="020B0603020203030204" pitchFamily="34" charset="0"/>
                <a:ea typeface="Calmetta" panose="020B0603020203030204" pitchFamily="34" charset="0"/>
                <a:cs typeface="Calmetta" panose="020B0603020203030204" pitchFamily="34" charset="0"/>
              </a:rPr>
              <a:t>.</a:t>
            </a:r>
            <a:endParaRPr sz="800">
              <a:latin typeface="Calmetta" panose="020B0603020203030204" pitchFamily="34" charset="0"/>
              <a:ea typeface="Calmetta" panose="020B0603020203030204" pitchFamily="34" charset="0"/>
              <a:cs typeface="Calmetta" panose="020B0603020203030204" pitchFamily="34" charset="0"/>
            </a:endParaRPr>
          </a:p>
          <a:p>
            <a:pPr marL="38100">
              <a:lnSpc>
                <a:spcPts val="1695"/>
              </a:lnSpc>
            </a:pPr>
            <a:r>
              <a:rPr sz="1450" b="1" spc="-25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5</a:t>
            </a:r>
            <a:r>
              <a:rPr sz="1450" b="1" spc="-17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 </a:t>
            </a:r>
            <a:r>
              <a:rPr sz="1450" b="1" spc="-25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€</a:t>
            </a:r>
            <a:r>
              <a:rPr sz="1275" b="1" spc="-37" baseline="32679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*</a:t>
            </a:r>
            <a:endParaRPr sz="1275" baseline="32679">
              <a:latin typeface="Calmetta XBold" panose="020B0803020203030204" pitchFamily="34" charset="0"/>
              <a:ea typeface="Calmetta XBold" panose="020B0803020203030204" pitchFamily="34" charset="0"/>
              <a:cs typeface="Calmetta XBold" panose="020B0803020203030204" pitchFamily="34" charset="0"/>
            </a:endParaRPr>
          </a:p>
          <a:p>
            <a:pPr marL="43180">
              <a:lnSpc>
                <a:spcPts val="919"/>
              </a:lnSpc>
            </a:pPr>
            <a:r>
              <a:rPr sz="800" spc="-10">
                <a:solidFill>
                  <a:srgbClr val="FFFFFF"/>
                </a:solidFill>
                <a:latin typeface="Calmetta" panose="020B0603020203030204" pitchFamily="34" charset="0"/>
                <a:ea typeface="Calmetta" panose="020B0603020203030204" pitchFamily="34" charset="0"/>
                <a:cs typeface="Calmetta" panose="020B0603020203030204" pitchFamily="34" charset="0"/>
              </a:rPr>
              <a:t>Monat</a:t>
            </a:r>
            <a:endParaRPr sz="800">
              <a:latin typeface="Calmetta" panose="020B0603020203030204" pitchFamily="34" charset="0"/>
              <a:ea typeface="Calmetta" panose="020B0603020203030204" pitchFamily="34" charset="0"/>
              <a:cs typeface="Calmetta" panose="020B0603020203030204" pitchFamily="34" charset="0"/>
            </a:endParaRPr>
          </a:p>
        </p:txBody>
      </p:sp>
      <p:sp>
        <p:nvSpPr>
          <p:cNvPr id="27" name="object 40">
            <a:extLst>
              <a:ext uri="{FF2B5EF4-FFF2-40B4-BE49-F238E27FC236}">
                <a16:creationId xmlns:a16="http://schemas.microsoft.com/office/drawing/2014/main" id="{5D90F7FB-4F2F-5581-1742-863057A60AE9}"/>
              </a:ext>
            </a:extLst>
          </p:cNvPr>
          <p:cNvSpPr/>
          <p:nvPr/>
        </p:nvSpPr>
        <p:spPr>
          <a:xfrm>
            <a:off x="5023137" y="2551984"/>
            <a:ext cx="729615" cy="729615"/>
          </a:xfrm>
          <a:custGeom>
            <a:avLst/>
            <a:gdLst/>
            <a:ahLst/>
            <a:cxnLst/>
            <a:rect l="l" t="t" r="r" b="b"/>
            <a:pathLst>
              <a:path w="729614" h="729614">
                <a:moveTo>
                  <a:pt x="364502" y="0"/>
                </a:moveTo>
                <a:lnTo>
                  <a:pt x="315042" y="3327"/>
                </a:lnTo>
                <a:lnTo>
                  <a:pt x="267603" y="13020"/>
                </a:lnTo>
                <a:lnTo>
                  <a:pt x="222622" y="28644"/>
                </a:lnTo>
                <a:lnTo>
                  <a:pt x="180531" y="49765"/>
                </a:lnTo>
                <a:lnTo>
                  <a:pt x="141766" y="75949"/>
                </a:lnTo>
                <a:lnTo>
                  <a:pt x="106760" y="106760"/>
                </a:lnTo>
                <a:lnTo>
                  <a:pt x="75949" y="141766"/>
                </a:lnTo>
                <a:lnTo>
                  <a:pt x="49765" y="180531"/>
                </a:lnTo>
                <a:lnTo>
                  <a:pt x="28644" y="222622"/>
                </a:lnTo>
                <a:lnTo>
                  <a:pt x="13020" y="267603"/>
                </a:lnTo>
                <a:lnTo>
                  <a:pt x="3327" y="315042"/>
                </a:lnTo>
                <a:lnTo>
                  <a:pt x="0" y="364502"/>
                </a:lnTo>
                <a:lnTo>
                  <a:pt x="3327" y="413963"/>
                </a:lnTo>
                <a:lnTo>
                  <a:pt x="13020" y="461401"/>
                </a:lnTo>
                <a:lnTo>
                  <a:pt x="28644" y="506382"/>
                </a:lnTo>
                <a:lnTo>
                  <a:pt x="49765" y="548473"/>
                </a:lnTo>
                <a:lnTo>
                  <a:pt x="75949" y="587238"/>
                </a:lnTo>
                <a:lnTo>
                  <a:pt x="106760" y="622244"/>
                </a:lnTo>
                <a:lnTo>
                  <a:pt x="141766" y="653056"/>
                </a:lnTo>
                <a:lnTo>
                  <a:pt x="180531" y="679239"/>
                </a:lnTo>
                <a:lnTo>
                  <a:pt x="222622" y="700360"/>
                </a:lnTo>
                <a:lnTo>
                  <a:pt x="267603" y="715984"/>
                </a:lnTo>
                <a:lnTo>
                  <a:pt x="315042" y="725677"/>
                </a:lnTo>
                <a:lnTo>
                  <a:pt x="364502" y="729005"/>
                </a:lnTo>
                <a:lnTo>
                  <a:pt x="413963" y="725677"/>
                </a:lnTo>
                <a:lnTo>
                  <a:pt x="461401" y="715984"/>
                </a:lnTo>
                <a:lnTo>
                  <a:pt x="506382" y="700360"/>
                </a:lnTo>
                <a:lnTo>
                  <a:pt x="548473" y="679239"/>
                </a:lnTo>
                <a:lnTo>
                  <a:pt x="587238" y="653056"/>
                </a:lnTo>
                <a:lnTo>
                  <a:pt x="622244" y="622244"/>
                </a:lnTo>
                <a:lnTo>
                  <a:pt x="653056" y="587238"/>
                </a:lnTo>
                <a:lnTo>
                  <a:pt x="679239" y="548473"/>
                </a:lnTo>
                <a:lnTo>
                  <a:pt x="700360" y="506382"/>
                </a:lnTo>
                <a:lnTo>
                  <a:pt x="715984" y="461401"/>
                </a:lnTo>
                <a:lnTo>
                  <a:pt x="725677" y="413963"/>
                </a:lnTo>
                <a:lnTo>
                  <a:pt x="729005" y="364502"/>
                </a:lnTo>
                <a:lnTo>
                  <a:pt x="725677" y="315042"/>
                </a:lnTo>
                <a:lnTo>
                  <a:pt x="715984" y="267603"/>
                </a:lnTo>
                <a:lnTo>
                  <a:pt x="700360" y="222622"/>
                </a:lnTo>
                <a:lnTo>
                  <a:pt x="679239" y="180531"/>
                </a:lnTo>
                <a:lnTo>
                  <a:pt x="653056" y="141766"/>
                </a:lnTo>
                <a:lnTo>
                  <a:pt x="622244" y="106760"/>
                </a:lnTo>
                <a:lnTo>
                  <a:pt x="587238" y="75949"/>
                </a:lnTo>
                <a:lnTo>
                  <a:pt x="548473" y="49765"/>
                </a:lnTo>
                <a:lnTo>
                  <a:pt x="506382" y="28644"/>
                </a:lnTo>
                <a:lnTo>
                  <a:pt x="461401" y="13020"/>
                </a:lnTo>
                <a:lnTo>
                  <a:pt x="413963" y="3327"/>
                </a:lnTo>
                <a:lnTo>
                  <a:pt x="364502" y="0"/>
                </a:lnTo>
                <a:close/>
              </a:path>
            </a:pathLst>
          </a:custGeom>
          <a:solidFill>
            <a:srgbClr val="2B37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41">
            <a:extLst>
              <a:ext uri="{FF2B5EF4-FFF2-40B4-BE49-F238E27FC236}">
                <a16:creationId xmlns:a16="http://schemas.microsoft.com/office/drawing/2014/main" id="{1D19E27A-A730-B8C4-49DF-FB73C6D16FAA}"/>
              </a:ext>
            </a:extLst>
          </p:cNvPr>
          <p:cNvSpPr txBox="1"/>
          <p:nvPr/>
        </p:nvSpPr>
        <p:spPr>
          <a:xfrm>
            <a:off x="5272236" y="2671749"/>
            <a:ext cx="213360" cy="13721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de-DE" sz="800" spc="-10">
                <a:solidFill>
                  <a:srgbClr val="FFFFFF"/>
                </a:solidFill>
                <a:latin typeface="Calmetta"/>
                <a:cs typeface="Calmetta"/>
              </a:rPr>
              <a:t>Z</a:t>
            </a:r>
            <a:r>
              <a:rPr sz="800" spc="-10" err="1">
                <a:solidFill>
                  <a:srgbClr val="FFFFFF"/>
                </a:solidFill>
                <a:latin typeface="Calmetta"/>
                <a:cs typeface="Calmetta"/>
              </a:rPr>
              <a:t>zgl</a:t>
            </a:r>
            <a:r>
              <a:rPr sz="800" spc="-10">
                <a:solidFill>
                  <a:srgbClr val="FFFFFF"/>
                </a:solidFill>
                <a:latin typeface="Calmetta"/>
                <a:cs typeface="Calmetta"/>
              </a:rPr>
              <a:t>.</a:t>
            </a:r>
            <a:endParaRPr sz="800">
              <a:latin typeface="Calmetta"/>
              <a:cs typeface="Calmetta"/>
            </a:endParaRPr>
          </a:p>
        </p:txBody>
      </p:sp>
      <p:sp>
        <p:nvSpPr>
          <p:cNvPr id="29" name="object 42">
            <a:extLst>
              <a:ext uri="{FF2B5EF4-FFF2-40B4-BE49-F238E27FC236}">
                <a16:creationId xmlns:a16="http://schemas.microsoft.com/office/drawing/2014/main" id="{3DF6CF37-19DB-0DE6-27CE-DF1076ABD9F7}"/>
              </a:ext>
            </a:extLst>
          </p:cNvPr>
          <p:cNvSpPr txBox="1"/>
          <p:nvPr/>
        </p:nvSpPr>
        <p:spPr>
          <a:xfrm>
            <a:off x="5147415" y="2793669"/>
            <a:ext cx="462915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50" b="1" spc="-25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10</a:t>
            </a:r>
            <a:r>
              <a:rPr sz="1450" b="1" spc="-16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 </a:t>
            </a:r>
            <a:r>
              <a:rPr lang="de-DE" sz="1450" b="1" spc="-160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 </a:t>
            </a:r>
            <a:r>
              <a:rPr sz="1450" b="1" spc="-25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€</a:t>
            </a:r>
            <a:r>
              <a:rPr sz="1275" b="1" spc="-37" baseline="32679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*</a:t>
            </a:r>
            <a:endParaRPr sz="1275" baseline="32679">
              <a:latin typeface="Calmetta XBold" panose="020B0803020203030204" pitchFamily="34" charset="0"/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30" name="object 43">
            <a:extLst>
              <a:ext uri="{FF2B5EF4-FFF2-40B4-BE49-F238E27FC236}">
                <a16:creationId xmlns:a16="http://schemas.microsoft.com/office/drawing/2014/main" id="{C07462FF-B32C-36FF-F5A1-3284FB8824B5}"/>
              </a:ext>
            </a:extLst>
          </p:cNvPr>
          <p:cNvSpPr txBox="1"/>
          <p:nvPr/>
        </p:nvSpPr>
        <p:spPr>
          <a:xfrm>
            <a:off x="5232061" y="3003537"/>
            <a:ext cx="293370" cy="13721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-10">
                <a:solidFill>
                  <a:srgbClr val="FFFFFF"/>
                </a:solidFill>
                <a:latin typeface="Calmetta"/>
                <a:cs typeface="Calmetta"/>
              </a:rPr>
              <a:t>Monat</a:t>
            </a:r>
            <a:endParaRPr sz="800">
              <a:latin typeface="Calmetta"/>
              <a:cs typeface="Calmetta"/>
            </a:endParaRPr>
          </a:p>
        </p:txBody>
      </p:sp>
      <p:sp>
        <p:nvSpPr>
          <p:cNvPr id="31" name="object 44">
            <a:extLst>
              <a:ext uri="{FF2B5EF4-FFF2-40B4-BE49-F238E27FC236}">
                <a16:creationId xmlns:a16="http://schemas.microsoft.com/office/drawing/2014/main" id="{690EE1E7-9DE2-4D16-7865-BCD124A92357}"/>
              </a:ext>
            </a:extLst>
          </p:cNvPr>
          <p:cNvSpPr/>
          <p:nvPr/>
        </p:nvSpPr>
        <p:spPr>
          <a:xfrm>
            <a:off x="5010437" y="4237808"/>
            <a:ext cx="755015" cy="755015"/>
          </a:xfrm>
          <a:custGeom>
            <a:avLst/>
            <a:gdLst/>
            <a:ahLst/>
            <a:cxnLst/>
            <a:rect l="l" t="t" r="r" b="b"/>
            <a:pathLst>
              <a:path w="755014" h="755014">
                <a:moveTo>
                  <a:pt x="377202" y="0"/>
                </a:moveTo>
                <a:lnTo>
                  <a:pt x="329953" y="2944"/>
                </a:lnTo>
                <a:lnTo>
                  <a:pt x="284436" y="11540"/>
                </a:lnTo>
                <a:lnTo>
                  <a:pt x="241008" y="25431"/>
                </a:lnTo>
                <a:lnTo>
                  <a:pt x="200026" y="44261"/>
                </a:lnTo>
                <a:lnTo>
                  <a:pt x="161845" y="67673"/>
                </a:lnTo>
                <a:lnTo>
                  <a:pt x="126822" y="95312"/>
                </a:lnTo>
                <a:lnTo>
                  <a:pt x="95312" y="126822"/>
                </a:lnTo>
                <a:lnTo>
                  <a:pt x="67673" y="161845"/>
                </a:lnTo>
                <a:lnTo>
                  <a:pt x="44261" y="200026"/>
                </a:lnTo>
                <a:lnTo>
                  <a:pt x="25431" y="241008"/>
                </a:lnTo>
                <a:lnTo>
                  <a:pt x="11540" y="284436"/>
                </a:lnTo>
                <a:lnTo>
                  <a:pt x="2944" y="329953"/>
                </a:lnTo>
                <a:lnTo>
                  <a:pt x="0" y="377202"/>
                </a:lnTo>
                <a:lnTo>
                  <a:pt x="2944" y="424452"/>
                </a:lnTo>
                <a:lnTo>
                  <a:pt x="11540" y="469969"/>
                </a:lnTo>
                <a:lnTo>
                  <a:pt x="25431" y="513396"/>
                </a:lnTo>
                <a:lnTo>
                  <a:pt x="44261" y="554379"/>
                </a:lnTo>
                <a:lnTo>
                  <a:pt x="67673" y="592560"/>
                </a:lnTo>
                <a:lnTo>
                  <a:pt x="95312" y="627583"/>
                </a:lnTo>
                <a:lnTo>
                  <a:pt x="126822" y="659092"/>
                </a:lnTo>
                <a:lnTo>
                  <a:pt x="161845" y="686731"/>
                </a:lnTo>
                <a:lnTo>
                  <a:pt x="200026" y="710144"/>
                </a:lnTo>
                <a:lnTo>
                  <a:pt x="241008" y="728974"/>
                </a:lnTo>
                <a:lnTo>
                  <a:pt x="284436" y="742865"/>
                </a:lnTo>
                <a:lnTo>
                  <a:pt x="329953" y="751460"/>
                </a:lnTo>
                <a:lnTo>
                  <a:pt x="377202" y="754405"/>
                </a:lnTo>
                <a:lnTo>
                  <a:pt x="424452" y="751460"/>
                </a:lnTo>
                <a:lnTo>
                  <a:pt x="469969" y="742865"/>
                </a:lnTo>
                <a:lnTo>
                  <a:pt x="513396" y="728974"/>
                </a:lnTo>
                <a:lnTo>
                  <a:pt x="554379" y="710144"/>
                </a:lnTo>
                <a:lnTo>
                  <a:pt x="592560" y="686731"/>
                </a:lnTo>
                <a:lnTo>
                  <a:pt x="627583" y="659092"/>
                </a:lnTo>
                <a:lnTo>
                  <a:pt x="659092" y="627583"/>
                </a:lnTo>
                <a:lnTo>
                  <a:pt x="686731" y="592560"/>
                </a:lnTo>
                <a:lnTo>
                  <a:pt x="710144" y="554379"/>
                </a:lnTo>
                <a:lnTo>
                  <a:pt x="728974" y="513396"/>
                </a:lnTo>
                <a:lnTo>
                  <a:pt x="742865" y="469969"/>
                </a:lnTo>
                <a:lnTo>
                  <a:pt x="751460" y="424452"/>
                </a:lnTo>
                <a:lnTo>
                  <a:pt x="754405" y="377202"/>
                </a:lnTo>
                <a:lnTo>
                  <a:pt x="751460" y="329953"/>
                </a:lnTo>
                <a:lnTo>
                  <a:pt x="742865" y="284436"/>
                </a:lnTo>
                <a:lnTo>
                  <a:pt x="728974" y="241008"/>
                </a:lnTo>
                <a:lnTo>
                  <a:pt x="710144" y="200026"/>
                </a:lnTo>
                <a:lnTo>
                  <a:pt x="686731" y="161845"/>
                </a:lnTo>
                <a:lnTo>
                  <a:pt x="659092" y="126822"/>
                </a:lnTo>
                <a:lnTo>
                  <a:pt x="627583" y="95312"/>
                </a:lnTo>
                <a:lnTo>
                  <a:pt x="592560" y="67673"/>
                </a:lnTo>
                <a:lnTo>
                  <a:pt x="554379" y="44261"/>
                </a:lnTo>
                <a:lnTo>
                  <a:pt x="513396" y="25431"/>
                </a:lnTo>
                <a:lnTo>
                  <a:pt x="469969" y="11540"/>
                </a:lnTo>
                <a:lnTo>
                  <a:pt x="424452" y="2944"/>
                </a:lnTo>
                <a:lnTo>
                  <a:pt x="377202" y="0"/>
                </a:lnTo>
                <a:close/>
              </a:path>
            </a:pathLst>
          </a:custGeom>
          <a:solidFill>
            <a:srgbClr val="2B37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45">
            <a:extLst>
              <a:ext uri="{FF2B5EF4-FFF2-40B4-BE49-F238E27FC236}">
                <a16:creationId xmlns:a16="http://schemas.microsoft.com/office/drawing/2014/main" id="{BC0CD378-A2F7-259C-636F-5E45C01F642B}"/>
              </a:ext>
            </a:extLst>
          </p:cNvPr>
          <p:cNvSpPr txBox="1"/>
          <p:nvPr/>
        </p:nvSpPr>
        <p:spPr>
          <a:xfrm>
            <a:off x="5321277" y="4335347"/>
            <a:ext cx="127635" cy="13721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de-DE" sz="800" spc="-25">
                <a:solidFill>
                  <a:srgbClr val="FFFFFF"/>
                </a:solidFill>
                <a:latin typeface="Calmetta"/>
                <a:cs typeface="Calmetta"/>
              </a:rPr>
              <a:t>A</a:t>
            </a:r>
            <a:r>
              <a:rPr sz="800" spc="-25">
                <a:solidFill>
                  <a:srgbClr val="FFFFFF"/>
                </a:solidFill>
                <a:latin typeface="Calmetta"/>
                <a:cs typeface="Calmetta"/>
              </a:rPr>
              <a:t>b</a:t>
            </a:r>
            <a:endParaRPr sz="800">
              <a:latin typeface="Calmetta"/>
              <a:cs typeface="Calmetta"/>
            </a:endParaRPr>
          </a:p>
        </p:txBody>
      </p:sp>
      <p:sp>
        <p:nvSpPr>
          <p:cNvPr id="33" name="object 46">
            <a:extLst>
              <a:ext uri="{FF2B5EF4-FFF2-40B4-BE49-F238E27FC236}">
                <a16:creationId xmlns:a16="http://schemas.microsoft.com/office/drawing/2014/main" id="{B061FAE4-C40D-9ED6-ED14-6BE4473DBFB6}"/>
              </a:ext>
            </a:extLst>
          </p:cNvPr>
          <p:cNvSpPr txBox="1"/>
          <p:nvPr/>
        </p:nvSpPr>
        <p:spPr>
          <a:xfrm>
            <a:off x="5068462" y="4478722"/>
            <a:ext cx="621030" cy="2359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50" b="1" spc="-15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4,20</a:t>
            </a:r>
            <a:r>
              <a:rPr sz="1450" b="1" spc="-175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 </a:t>
            </a:r>
            <a:r>
              <a:rPr lang="de-DE" sz="1450" b="1" spc="-175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 </a:t>
            </a:r>
            <a:r>
              <a:rPr sz="1450" b="1" spc="-25">
                <a:solidFill>
                  <a:srgbClr val="FFFFFF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€</a:t>
            </a:r>
            <a:endParaRPr sz="1275" baseline="32679">
              <a:latin typeface="Calmetta XBold" panose="020B0803020203030204" pitchFamily="34" charset="0"/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34" name="object 47">
            <a:extLst>
              <a:ext uri="{FF2B5EF4-FFF2-40B4-BE49-F238E27FC236}">
                <a16:creationId xmlns:a16="http://schemas.microsoft.com/office/drawing/2014/main" id="{7C02BBF3-FA12-AF7D-81D6-F56A4C11D259}"/>
              </a:ext>
            </a:extLst>
          </p:cNvPr>
          <p:cNvSpPr txBox="1"/>
          <p:nvPr/>
        </p:nvSpPr>
        <p:spPr>
          <a:xfrm>
            <a:off x="5238411" y="4720842"/>
            <a:ext cx="293370" cy="13721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-10">
                <a:solidFill>
                  <a:srgbClr val="FFFFFF"/>
                </a:solidFill>
                <a:latin typeface="Calmetta"/>
                <a:cs typeface="Calmetta"/>
              </a:rPr>
              <a:t>Monat</a:t>
            </a:r>
            <a:endParaRPr sz="800">
              <a:latin typeface="Calmetta"/>
              <a:cs typeface="Calmetta"/>
            </a:endParaRPr>
          </a:p>
        </p:txBody>
      </p:sp>
      <p:sp>
        <p:nvSpPr>
          <p:cNvPr id="35" name="object 48">
            <a:extLst>
              <a:ext uri="{FF2B5EF4-FFF2-40B4-BE49-F238E27FC236}">
                <a16:creationId xmlns:a16="http://schemas.microsoft.com/office/drawing/2014/main" id="{EDA514A6-B0F2-9F57-0DAD-E9A20D63FBB5}"/>
              </a:ext>
            </a:extLst>
          </p:cNvPr>
          <p:cNvSpPr/>
          <p:nvPr/>
        </p:nvSpPr>
        <p:spPr>
          <a:xfrm>
            <a:off x="5010437" y="4218758"/>
            <a:ext cx="755015" cy="755015"/>
          </a:xfrm>
          <a:custGeom>
            <a:avLst/>
            <a:gdLst/>
            <a:ahLst/>
            <a:cxnLst/>
            <a:rect l="l" t="t" r="r" b="b"/>
            <a:pathLst>
              <a:path w="755014" h="755014">
                <a:moveTo>
                  <a:pt x="377202" y="754405"/>
                </a:moveTo>
                <a:lnTo>
                  <a:pt x="424452" y="751460"/>
                </a:lnTo>
                <a:lnTo>
                  <a:pt x="469969" y="742865"/>
                </a:lnTo>
                <a:lnTo>
                  <a:pt x="513396" y="728974"/>
                </a:lnTo>
                <a:lnTo>
                  <a:pt x="554379" y="710144"/>
                </a:lnTo>
                <a:lnTo>
                  <a:pt x="592560" y="686731"/>
                </a:lnTo>
                <a:lnTo>
                  <a:pt x="627583" y="659092"/>
                </a:lnTo>
                <a:lnTo>
                  <a:pt x="659092" y="627583"/>
                </a:lnTo>
                <a:lnTo>
                  <a:pt x="686731" y="592560"/>
                </a:lnTo>
                <a:lnTo>
                  <a:pt x="710144" y="554379"/>
                </a:lnTo>
                <a:lnTo>
                  <a:pt x="728974" y="513396"/>
                </a:lnTo>
                <a:lnTo>
                  <a:pt x="742865" y="469969"/>
                </a:lnTo>
                <a:lnTo>
                  <a:pt x="751460" y="424452"/>
                </a:lnTo>
                <a:lnTo>
                  <a:pt x="754405" y="377202"/>
                </a:lnTo>
                <a:lnTo>
                  <a:pt x="751460" y="329953"/>
                </a:lnTo>
                <a:lnTo>
                  <a:pt x="742865" y="284436"/>
                </a:lnTo>
                <a:lnTo>
                  <a:pt x="728974" y="241008"/>
                </a:lnTo>
                <a:lnTo>
                  <a:pt x="710144" y="200026"/>
                </a:lnTo>
                <a:lnTo>
                  <a:pt x="686731" y="161845"/>
                </a:lnTo>
                <a:lnTo>
                  <a:pt x="659092" y="126822"/>
                </a:lnTo>
                <a:lnTo>
                  <a:pt x="627583" y="95312"/>
                </a:lnTo>
                <a:lnTo>
                  <a:pt x="592560" y="67673"/>
                </a:lnTo>
                <a:lnTo>
                  <a:pt x="554379" y="44261"/>
                </a:lnTo>
                <a:lnTo>
                  <a:pt x="513396" y="25431"/>
                </a:lnTo>
                <a:lnTo>
                  <a:pt x="469969" y="11540"/>
                </a:lnTo>
                <a:lnTo>
                  <a:pt x="424452" y="2944"/>
                </a:lnTo>
                <a:lnTo>
                  <a:pt x="377202" y="0"/>
                </a:lnTo>
                <a:lnTo>
                  <a:pt x="329953" y="2944"/>
                </a:lnTo>
                <a:lnTo>
                  <a:pt x="284436" y="11540"/>
                </a:lnTo>
                <a:lnTo>
                  <a:pt x="241008" y="25431"/>
                </a:lnTo>
                <a:lnTo>
                  <a:pt x="200026" y="44261"/>
                </a:lnTo>
                <a:lnTo>
                  <a:pt x="161845" y="67673"/>
                </a:lnTo>
                <a:lnTo>
                  <a:pt x="126822" y="95312"/>
                </a:lnTo>
                <a:lnTo>
                  <a:pt x="95312" y="126822"/>
                </a:lnTo>
                <a:lnTo>
                  <a:pt x="67673" y="161845"/>
                </a:lnTo>
                <a:lnTo>
                  <a:pt x="44261" y="200026"/>
                </a:lnTo>
                <a:lnTo>
                  <a:pt x="25431" y="241008"/>
                </a:lnTo>
                <a:lnTo>
                  <a:pt x="11540" y="284436"/>
                </a:lnTo>
                <a:lnTo>
                  <a:pt x="2944" y="329953"/>
                </a:lnTo>
                <a:lnTo>
                  <a:pt x="0" y="377202"/>
                </a:lnTo>
                <a:lnTo>
                  <a:pt x="2944" y="424452"/>
                </a:lnTo>
                <a:lnTo>
                  <a:pt x="11540" y="469969"/>
                </a:lnTo>
                <a:lnTo>
                  <a:pt x="25431" y="513396"/>
                </a:lnTo>
                <a:lnTo>
                  <a:pt x="44261" y="554379"/>
                </a:lnTo>
                <a:lnTo>
                  <a:pt x="67673" y="592560"/>
                </a:lnTo>
                <a:lnTo>
                  <a:pt x="95312" y="627583"/>
                </a:lnTo>
                <a:lnTo>
                  <a:pt x="126822" y="659092"/>
                </a:lnTo>
                <a:lnTo>
                  <a:pt x="161845" y="686731"/>
                </a:lnTo>
                <a:lnTo>
                  <a:pt x="200026" y="710144"/>
                </a:lnTo>
                <a:lnTo>
                  <a:pt x="241008" y="728974"/>
                </a:lnTo>
                <a:lnTo>
                  <a:pt x="284436" y="742865"/>
                </a:lnTo>
                <a:lnTo>
                  <a:pt x="329953" y="751460"/>
                </a:lnTo>
                <a:lnTo>
                  <a:pt x="377202" y="754405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49">
            <a:extLst>
              <a:ext uri="{FF2B5EF4-FFF2-40B4-BE49-F238E27FC236}">
                <a16:creationId xmlns:a16="http://schemas.microsoft.com/office/drawing/2014/main" id="{AE483003-DCE4-27C1-F874-C017F6D16BFE}"/>
              </a:ext>
            </a:extLst>
          </p:cNvPr>
          <p:cNvSpPr txBox="1"/>
          <p:nvPr/>
        </p:nvSpPr>
        <p:spPr>
          <a:xfrm>
            <a:off x="4946537" y="5578317"/>
            <a:ext cx="535940" cy="13721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>
                <a:solidFill>
                  <a:srgbClr val="2D3C4B"/>
                </a:solidFill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*</a:t>
            </a:r>
            <a:r>
              <a:rPr sz="800" spc="-15">
                <a:solidFill>
                  <a:srgbClr val="2D3C4B"/>
                </a:solidFill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 </a:t>
            </a:r>
            <a:r>
              <a:rPr sz="800">
                <a:solidFill>
                  <a:srgbClr val="2D3C4B"/>
                </a:solidFill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zzgl.</a:t>
            </a:r>
            <a:r>
              <a:rPr sz="800" spc="-15">
                <a:solidFill>
                  <a:srgbClr val="2D3C4B"/>
                </a:solidFill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 </a:t>
            </a:r>
            <a:r>
              <a:rPr sz="800" spc="-20">
                <a:solidFill>
                  <a:srgbClr val="2D3C4B"/>
                </a:solidFill>
                <a:latin typeface="Calmetta Light" panose="020B0403020203030204" pitchFamily="34" charset="0"/>
                <a:ea typeface="Calmetta Light" panose="020B0403020203030204" pitchFamily="34" charset="0"/>
                <a:cs typeface="Calmetta Light" panose="020B0403020203030204" pitchFamily="34" charset="0"/>
              </a:rPr>
              <a:t>MwSt</a:t>
            </a:r>
            <a:endParaRPr sz="800">
              <a:latin typeface="Calmetta Light" panose="020B0403020203030204" pitchFamily="34" charset="0"/>
              <a:ea typeface="Calmetta Light" panose="020B0403020203030204" pitchFamily="34" charset="0"/>
              <a:cs typeface="Calmetta Light" panose="020B0403020203030204" pitchFamily="34" charset="0"/>
            </a:endParaRPr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99126D0C-C972-945A-EB5F-44F923D7E65F}"/>
              </a:ext>
            </a:extLst>
          </p:cNvPr>
          <p:cNvGrpSpPr/>
          <p:nvPr/>
        </p:nvGrpSpPr>
        <p:grpSpPr>
          <a:xfrm>
            <a:off x="5990418" y="2335994"/>
            <a:ext cx="519789" cy="518641"/>
            <a:chOff x="6606401" y="2949966"/>
            <a:chExt cx="519789" cy="518641"/>
          </a:xfrm>
        </p:grpSpPr>
        <p:pic>
          <p:nvPicPr>
            <p:cNvPr id="38" name="object 34">
              <a:extLst>
                <a:ext uri="{FF2B5EF4-FFF2-40B4-BE49-F238E27FC236}">
                  <a16:creationId xmlns:a16="http://schemas.microsoft.com/office/drawing/2014/main" id="{C37059E3-9C67-549A-EA3D-696640538466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74940" y="3133481"/>
              <a:ext cx="174383" cy="151612"/>
            </a:xfrm>
            <a:prstGeom prst="rect">
              <a:avLst/>
            </a:prstGeom>
          </p:spPr>
        </p:pic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FFCE3D48-159E-3012-84B7-19F0BCC01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6401" y="2949966"/>
              <a:ext cx="519789" cy="518641"/>
            </a:xfrm>
            <a:prstGeom prst="rect">
              <a:avLst/>
            </a:prstGeom>
          </p:spPr>
        </p:pic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B763BA2D-581F-FD70-5E64-467239744F3B}"/>
              </a:ext>
            </a:extLst>
          </p:cNvPr>
          <p:cNvGrpSpPr/>
          <p:nvPr/>
        </p:nvGrpSpPr>
        <p:grpSpPr>
          <a:xfrm>
            <a:off x="5996310" y="1317626"/>
            <a:ext cx="519789" cy="518641"/>
            <a:chOff x="6602751" y="1855737"/>
            <a:chExt cx="519789" cy="518641"/>
          </a:xfrm>
        </p:grpSpPr>
        <p:pic>
          <p:nvPicPr>
            <p:cNvPr id="41" name="object 37">
              <a:extLst>
                <a:ext uri="{FF2B5EF4-FFF2-40B4-BE49-F238E27FC236}">
                  <a16:creationId xmlns:a16="http://schemas.microsoft.com/office/drawing/2014/main" id="{F0EC521C-1856-D6C9-2511-87FC6BA1DD9A}"/>
                </a:ext>
              </a:extLst>
            </p:cNvPr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59427" y="2048696"/>
              <a:ext cx="206438" cy="155854"/>
            </a:xfrm>
            <a:prstGeom prst="rect">
              <a:avLst/>
            </a:prstGeom>
          </p:spPr>
        </p:pic>
        <p:pic>
          <p:nvPicPr>
            <p:cNvPr id="42" name="Grafik 41">
              <a:extLst>
                <a:ext uri="{FF2B5EF4-FFF2-40B4-BE49-F238E27FC236}">
                  <a16:creationId xmlns:a16="http://schemas.microsoft.com/office/drawing/2014/main" id="{719BE3A9-68B8-4C65-B6A5-41E3728F9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2751" y="1855737"/>
              <a:ext cx="519789" cy="518641"/>
            </a:xfrm>
            <a:prstGeom prst="rect">
              <a:avLst/>
            </a:prstGeom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84BF995A-2DBD-3A9C-2EB6-EFBD71670B44}"/>
              </a:ext>
            </a:extLst>
          </p:cNvPr>
          <p:cNvGrpSpPr/>
          <p:nvPr/>
        </p:nvGrpSpPr>
        <p:grpSpPr>
          <a:xfrm>
            <a:off x="5999229" y="3927772"/>
            <a:ext cx="519789" cy="518641"/>
            <a:chOff x="6602749" y="4200187"/>
            <a:chExt cx="519789" cy="518641"/>
          </a:xfrm>
        </p:grpSpPr>
        <p:sp>
          <p:nvSpPr>
            <p:cNvPr id="44" name="object 31">
              <a:extLst>
                <a:ext uri="{FF2B5EF4-FFF2-40B4-BE49-F238E27FC236}">
                  <a16:creationId xmlns:a16="http://schemas.microsoft.com/office/drawing/2014/main" id="{16B09E57-DFF3-A86F-ECE7-162B4CA683F0}"/>
                </a:ext>
              </a:extLst>
            </p:cNvPr>
            <p:cNvSpPr/>
            <p:nvPr/>
          </p:nvSpPr>
          <p:spPr>
            <a:xfrm>
              <a:off x="6710006" y="4383626"/>
              <a:ext cx="287655" cy="151765"/>
            </a:xfrm>
            <a:custGeom>
              <a:avLst/>
              <a:gdLst/>
              <a:ahLst/>
              <a:cxnLst/>
              <a:rect l="l" t="t" r="r" b="b"/>
              <a:pathLst>
                <a:path w="287654" h="151764">
                  <a:moveTo>
                    <a:pt x="32880" y="0"/>
                  </a:moveTo>
                  <a:lnTo>
                    <a:pt x="546" y="0"/>
                  </a:lnTo>
                  <a:lnTo>
                    <a:pt x="0" y="419"/>
                  </a:lnTo>
                  <a:lnTo>
                    <a:pt x="0" y="1701"/>
                  </a:lnTo>
                  <a:lnTo>
                    <a:pt x="203" y="2476"/>
                  </a:lnTo>
                  <a:lnTo>
                    <a:pt x="622" y="3606"/>
                  </a:lnTo>
                  <a:lnTo>
                    <a:pt x="46685" y="150126"/>
                  </a:lnTo>
                  <a:lnTo>
                    <a:pt x="47028" y="150736"/>
                  </a:lnTo>
                  <a:lnTo>
                    <a:pt x="47866" y="151434"/>
                  </a:lnTo>
                  <a:lnTo>
                    <a:pt x="48552" y="151612"/>
                  </a:lnTo>
                  <a:lnTo>
                    <a:pt x="82537" y="151612"/>
                  </a:lnTo>
                  <a:lnTo>
                    <a:pt x="93998" y="119125"/>
                  </a:lnTo>
                  <a:lnTo>
                    <a:pt x="66167" y="119125"/>
                  </a:lnTo>
                  <a:lnTo>
                    <a:pt x="34467" y="1346"/>
                  </a:lnTo>
                  <a:lnTo>
                    <a:pt x="34163" y="711"/>
                  </a:lnTo>
                  <a:lnTo>
                    <a:pt x="33464" y="139"/>
                  </a:lnTo>
                  <a:lnTo>
                    <a:pt x="32880" y="0"/>
                  </a:lnTo>
                  <a:close/>
                </a:path>
                <a:path w="287654" h="151764">
                  <a:moveTo>
                    <a:pt x="129641" y="0"/>
                  </a:moveTo>
                  <a:lnTo>
                    <a:pt x="98640" y="0"/>
                  </a:lnTo>
                  <a:lnTo>
                    <a:pt x="98044" y="139"/>
                  </a:lnTo>
                  <a:lnTo>
                    <a:pt x="97345" y="711"/>
                  </a:lnTo>
                  <a:lnTo>
                    <a:pt x="97040" y="1346"/>
                  </a:lnTo>
                  <a:lnTo>
                    <a:pt x="96724" y="2476"/>
                  </a:lnTo>
                  <a:lnTo>
                    <a:pt x="66167" y="119125"/>
                  </a:lnTo>
                  <a:lnTo>
                    <a:pt x="93998" y="119125"/>
                  </a:lnTo>
                  <a:lnTo>
                    <a:pt x="129641" y="3606"/>
                  </a:lnTo>
                  <a:lnTo>
                    <a:pt x="130097" y="2336"/>
                  </a:lnTo>
                  <a:lnTo>
                    <a:pt x="130263" y="1701"/>
                  </a:lnTo>
                  <a:lnTo>
                    <a:pt x="130263" y="419"/>
                  </a:lnTo>
                  <a:lnTo>
                    <a:pt x="129641" y="0"/>
                  </a:lnTo>
                  <a:close/>
                </a:path>
                <a:path w="287654" h="151764">
                  <a:moveTo>
                    <a:pt x="187769" y="0"/>
                  </a:moveTo>
                  <a:lnTo>
                    <a:pt x="153225" y="0"/>
                  </a:lnTo>
                  <a:lnTo>
                    <a:pt x="152247" y="774"/>
                  </a:lnTo>
                  <a:lnTo>
                    <a:pt x="140042" y="149275"/>
                  </a:lnTo>
                  <a:lnTo>
                    <a:pt x="140042" y="150837"/>
                  </a:lnTo>
                  <a:lnTo>
                    <a:pt x="140881" y="151612"/>
                  </a:lnTo>
                  <a:lnTo>
                    <a:pt x="168135" y="151612"/>
                  </a:lnTo>
                  <a:lnTo>
                    <a:pt x="169037" y="150837"/>
                  </a:lnTo>
                  <a:lnTo>
                    <a:pt x="169176" y="149275"/>
                  </a:lnTo>
                  <a:lnTo>
                    <a:pt x="176669" y="42468"/>
                  </a:lnTo>
                  <a:lnTo>
                    <a:pt x="201296" y="42468"/>
                  </a:lnTo>
                  <a:lnTo>
                    <a:pt x="189369" y="2336"/>
                  </a:lnTo>
                  <a:lnTo>
                    <a:pt x="188810" y="774"/>
                  </a:lnTo>
                  <a:lnTo>
                    <a:pt x="187769" y="0"/>
                  </a:lnTo>
                  <a:close/>
                </a:path>
                <a:path w="287654" h="151764">
                  <a:moveTo>
                    <a:pt x="278532" y="42252"/>
                  </a:moveTo>
                  <a:lnTo>
                    <a:pt x="249504" y="42252"/>
                  </a:lnTo>
                  <a:lnTo>
                    <a:pt x="257416" y="149275"/>
                  </a:lnTo>
                  <a:lnTo>
                    <a:pt x="257556" y="150837"/>
                  </a:lnTo>
                  <a:lnTo>
                    <a:pt x="258457" y="151612"/>
                  </a:lnTo>
                  <a:lnTo>
                    <a:pt x="286334" y="151612"/>
                  </a:lnTo>
                  <a:lnTo>
                    <a:pt x="287172" y="150837"/>
                  </a:lnTo>
                  <a:lnTo>
                    <a:pt x="287172" y="149275"/>
                  </a:lnTo>
                  <a:lnTo>
                    <a:pt x="278532" y="42252"/>
                  </a:lnTo>
                  <a:close/>
                </a:path>
                <a:path w="287654" h="151764">
                  <a:moveTo>
                    <a:pt x="201296" y="42468"/>
                  </a:moveTo>
                  <a:lnTo>
                    <a:pt x="176669" y="42468"/>
                  </a:lnTo>
                  <a:lnTo>
                    <a:pt x="199148" y="118414"/>
                  </a:lnTo>
                  <a:lnTo>
                    <a:pt x="200190" y="119125"/>
                  </a:lnTo>
                  <a:lnTo>
                    <a:pt x="224878" y="119125"/>
                  </a:lnTo>
                  <a:lnTo>
                    <a:pt x="225996" y="118414"/>
                  </a:lnTo>
                  <a:lnTo>
                    <a:pt x="226402" y="117005"/>
                  </a:lnTo>
                  <a:lnTo>
                    <a:pt x="236312" y="84937"/>
                  </a:lnTo>
                  <a:lnTo>
                    <a:pt x="213918" y="84937"/>
                  </a:lnTo>
                  <a:lnTo>
                    <a:pt x="201296" y="42468"/>
                  </a:lnTo>
                  <a:close/>
                </a:path>
                <a:path w="287654" h="151764">
                  <a:moveTo>
                    <a:pt x="274193" y="0"/>
                  </a:moveTo>
                  <a:lnTo>
                    <a:pt x="240690" y="0"/>
                  </a:lnTo>
                  <a:lnTo>
                    <a:pt x="239649" y="774"/>
                  </a:lnTo>
                  <a:lnTo>
                    <a:pt x="239102" y="2336"/>
                  </a:lnTo>
                  <a:lnTo>
                    <a:pt x="213918" y="84937"/>
                  </a:lnTo>
                  <a:lnTo>
                    <a:pt x="236312" y="84937"/>
                  </a:lnTo>
                  <a:lnTo>
                    <a:pt x="249504" y="42252"/>
                  </a:lnTo>
                  <a:lnTo>
                    <a:pt x="278532" y="42252"/>
                  </a:lnTo>
                  <a:lnTo>
                    <a:pt x="275310" y="2336"/>
                  </a:lnTo>
                  <a:lnTo>
                    <a:pt x="275170" y="774"/>
                  </a:lnTo>
                  <a:lnTo>
                    <a:pt x="274193" y="0"/>
                  </a:lnTo>
                  <a:close/>
                </a:path>
              </a:pathLst>
            </a:custGeom>
            <a:solidFill>
              <a:srgbClr val="2D3C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Grafik 44">
              <a:extLst>
                <a:ext uri="{FF2B5EF4-FFF2-40B4-BE49-F238E27FC236}">
                  <a16:creationId xmlns:a16="http://schemas.microsoft.com/office/drawing/2014/main" id="{C67D8940-04CA-CD46-213F-12FD2143D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2749" y="4200187"/>
              <a:ext cx="519789" cy="518641"/>
            </a:xfrm>
            <a:prstGeom prst="rect">
              <a:avLst/>
            </a:prstGeom>
          </p:spPr>
        </p:pic>
      </p:grpSp>
      <p:sp>
        <p:nvSpPr>
          <p:cNvPr id="46" name="object 27">
            <a:extLst>
              <a:ext uri="{FF2B5EF4-FFF2-40B4-BE49-F238E27FC236}">
                <a16:creationId xmlns:a16="http://schemas.microsoft.com/office/drawing/2014/main" id="{36DCBE4D-BC68-17B8-3CEE-B72C687777C9}"/>
              </a:ext>
            </a:extLst>
          </p:cNvPr>
          <p:cNvSpPr txBox="1"/>
          <p:nvPr/>
        </p:nvSpPr>
        <p:spPr>
          <a:xfrm>
            <a:off x="6715627" y="3741281"/>
            <a:ext cx="4551623" cy="2179571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92405" indent="-180340">
              <a:lnSpc>
                <a:spcPct val="110000"/>
              </a:lnSpc>
              <a:spcBef>
                <a:spcPts val="100"/>
              </a:spcBef>
              <a:buFont typeface="Calmetta-XBold"/>
              <a:buChar char="•"/>
              <a:tabLst>
                <a:tab pos="193040" algn="l"/>
              </a:tabLst>
            </a:pPr>
            <a:r>
              <a:rPr lang="de-DE" sz="1400">
                <a:solidFill>
                  <a:srgbClr val="2B373D"/>
                </a:solidFill>
                <a:latin typeface="Calmetta"/>
                <a:cs typeface="Calmetta"/>
              </a:rPr>
              <a:t>R</a:t>
            </a:r>
            <a:r>
              <a:rPr sz="1400" err="1">
                <a:solidFill>
                  <a:srgbClr val="2B373D"/>
                </a:solidFill>
                <a:latin typeface="Calmetta"/>
                <a:cs typeface="Calmetta"/>
              </a:rPr>
              <a:t>echtssicher</a:t>
            </a:r>
            <a:r>
              <a:rPr sz="1400" spc="-15">
                <a:solidFill>
                  <a:srgbClr val="2B373D"/>
                </a:solidFill>
                <a:latin typeface="Calmetta"/>
                <a:cs typeface="Calmetta"/>
              </a:rPr>
              <a:t> </a:t>
            </a:r>
            <a:r>
              <a:rPr sz="1400">
                <a:solidFill>
                  <a:srgbClr val="2B373D"/>
                </a:solidFill>
                <a:latin typeface="Calmetta"/>
                <a:cs typeface="Calmetta"/>
              </a:rPr>
              <a:t>und</a:t>
            </a:r>
            <a:r>
              <a:rPr sz="1400" spc="-10">
                <a:solidFill>
                  <a:srgbClr val="2B373D"/>
                </a:solidFill>
                <a:latin typeface="Calmetta"/>
                <a:cs typeface="Calmetta"/>
              </a:rPr>
              <a:t> leasingkonform</a:t>
            </a:r>
            <a:endParaRPr sz="1400">
              <a:solidFill>
                <a:srgbClr val="2B373D"/>
              </a:solidFill>
              <a:latin typeface="Calmetta"/>
              <a:cs typeface="Calmetta"/>
            </a:endParaRPr>
          </a:p>
          <a:p>
            <a:pPr marL="192405" marR="5080" indent="-18034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de-DE" sz="1400">
                <a:solidFill>
                  <a:srgbClr val="2B373D"/>
                </a:solidFill>
                <a:latin typeface="Calmetta"/>
                <a:cs typeface="Calmetta"/>
              </a:rPr>
              <a:t>weltweiter Versicherungsschutz gegen Diebstahl, Vandalismus, Sturzschäden, Akku- und elektrische Defekte</a:t>
            </a:r>
          </a:p>
          <a:p>
            <a:pPr marL="192405" marR="89535" indent="-18034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de-DE" sz="1400">
                <a:solidFill>
                  <a:srgbClr val="2B373D"/>
                </a:solidFill>
                <a:latin typeface="Calmetta"/>
                <a:cs typeface="Calmetta"/>
              </a:rPr>
              <a:t>kein Selbstbehalt sowie keine Bagatellschadengrenze</a:t>
            </a:r>
          </a:p>
          <a:p>
            <a:pPr marL="192405" marR="89535" indent="-18034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de-DE" sz="1400">
                <a:solidFill>
                  <a:srgbClr val="2B373D"/>
                </a:solidFill>
                <a:latin typeface="Calmetta"/>
                <a:cs typeface="Calmetta"/>
              </a:rPr>
              <a:t>kostenfreie Absicherung des Unternehmens gegen Ratenausfall enthalten</a:t>
            </a:r>
          </a:p>
          <a:p>
            <a:pPr marL="192405" marR="89535" indent="-18034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r>
              <a:rPr lang="de-DE" sz="1400">
                <a:solidFill>
                  <a:srgbClr val="2B373D"/>
                </a:solidFill>
                <a:latin typeface="Calmetta"/>
                <a:cs typeface="Calmetta"/>
              </a:rPr>
              <a:t>24-h-Soforthilfe und Unterstützungsleistung im In- und Ausland</a:t>
            </a:r>
          </a:p>
          <a:p>
            <a:pPr marL="192405" marR="89535" indent="-180340">
              <a:lnSpc>
                <a:spcPct val="110000"/>
              </a:lnSpc>
              <a:buFont typeface="Calmetta-XBold"/>
              <a:buChar char="•"/>
              <a:tabLst>
                <a:tab pos="193040" algn="l"/>
              </a:tabLst>
            </a:pPr>
            <a:endParaRPr lang="de-DE" sz="1600">
              <a:solidFill>
                <a:srgbClr val="2B373D"/>
              </a:solidFill>
              <a:latin typeface="Calmetta"/>
              <a:cs typeface="Calmetta"/>
            </a:endParaRPr>
          </a:p>
        </p:txBody>
      </p:sp>
    </p:spTree>
    <p:extLst>
      <p:ext uri="{BB962C8B-B14F-4D97-AF65-F5344CB8AC3E}">
        <p14:creationId xmlns:p14="http://schemas.microsoft.com/office/powerpoint/2010/main" val="318460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 animBg="1"/>
      <p:bldP spid="26" grpId="0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>
            <a:extLst>
              <a:ext uri="{FF2B5EF4-FFF2-40B4-BE49-F238E27FC236}">
                <a16:creationId xmlns:a16="http://schemas.microsoft.com/office/drawing/2014/main" id="{8CE8AA2C-07DB-BEA5-320F-D789CED15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1188000"/>
          </a:xfrm>
        </p:spPr>
        <p:txBody>
          <a:bodyPr/>
          <a:lstStyle/>
          <a:p>
            <a:r>
              <a:rPr lang="de-DE" dirty="0">
                <a:solidFill>
                  <a:schemeClr val="accent2"/>
                </a:solidFill>
              </a:rPr>
              <a:t>Schritt für Schritt: unkompliziert zum Wunschrad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D57DF82A-3754-BD09-E44E-ED0A2E73C898}"/>
              </a:ext>
            </a:extLst>
          </p:cNvPr>
          <p:cNvGrpSpPr/>
          <p:nvPr/>
        </p:nvGrpSpPr>
        <p:grpSpPr>
          <a:xfrm>
            <a:off x="8666851" y="2107480"/>
            <a:ext cx="2635103" cy="2830123"/>
            <a:chOff x="9148911" y="2105995"/>
            <a:chExt cx="2635103" cy="2830123"/>
          </a:xfrm>
        </p:grpSpPr>
        <p:sp>
          <p:nvSpPr>
            <p:cNvPr id="8" name="object 25">
              <a:extLst>
                <a:ext uri="{FF2B5EF4-FFF2-40B4-BE49-F238E27FC236}">
                  <a16:creationId xmlns:a16="http://schemas.microsoft.com/office/drawing/2014/main" id="{7A0A29CE-2862-A439-FBD3-FDD2E5ABF84F}"/>
                </a:ext>
              </a:extLst>
            </p:cNvPr>
            <p:cNvSpPr/>
            <p:nvPr/>
          </p:nvSpPr>
          <p:spPr>
            <a:xfrm>
              <a:off x="10344472" y="2105995"/>
              <a:ext cx="1260475" cy="1260475"/>
            </a:xfrm>
            <a:custGeom>
              <a:avLst/>
              <a:gdLst/>
              <a:ahLst/>
              <a:cxnLst/>
              <a:rect l="l" t="t" r="r" b="b"/>
              <a:pathLst>
                <a:path w="1260475" h="1260475">
                  <a:moveTo>
                    <a:pt x="629996" y="0"/>
                  </a:moveTo>
                  <a:lnTo>
                    <a:pt x="582978" y="1728"/>
                  </a:lnTo>
                  <a:lnTo>
                    <a:pt x="536898" y="6830"/>
                  </a:lnTo>
                  <a:lnTo>
                    <a:pt x="491880" y="15186"/>
                  </a:lnTo>
                  <a:lnTo>
                    <a:pt x="448043" y="26674"/>
                  </a:lnTo>
                  <a:lnTo>
                    <a:pt x="405510" y="41170"/>
                  </a:lnTo>
                  <a:lnTo>
                    <a:pt x="364403" y="58555"/>
                  </a:lnTo>
                  <a:lnTo>
                    <a:pt x="324844" y="78704"/>
                  </a:lnTo>
                  <a:lnTo>
                    <a:pt x="286954" y="101498"/>
                  </a:lnTo>
                  <a:lnTo>
                    <a:pt x="250856" y="126815"/>
                  </a:lnTo>
                  <a:lnTo>
                    <a:pt x="216670" y="154531"/>
                  </a:lnTo>
                  <a:lnTo>
                    <a:pt x="184519" y="184526"/>
                  </a:lnTo>
                  <a:lnTo>
                    <a:pt x="154525" y="216677"/>
                  </a:lnTo>
                  <a:lnTo>
                    <a:pt x="126810" y="250864"/>
                  </a:lnTo>
                  <a:lnTo>
                    <a:pt x="101495" y="286963"/>
                  </a:lnTo>
                  <a:lnTo>
                    <a:pt x="78701" y="324854"/>
                  </a:lnTo>
                  <a:lnTo>
                    <a:pt x="58552" y="364414"/>
                  </a:lnTo>
                  <a:lnTo>
                    <a:pt x="41169" y="405521"/>
                  </a:lnTo>
                  <a:lnTo>
                    <a:pt x="26673" y="448054"/>
                  </a:lnTo>
                  <a:lnTo>
                    <a:pt x="15186" y="491892"/>
                  </a:lnTo>
                  <a:lnTo>
                    <a:pt x="6830" y="536911"/>
                  </a:lnTo>
                  <a:lnTo>
                    <a:pt x="1727" y="582990"/>
                  </a:lnTo>
                  <a:lnTo>
                    <a:pt x="0" y="630008"/>
                  </a:lnTo>
                  <a:lnTo>
                    <a:pt x="1727" y="677026"/>
                  </a:lnTo>
                  <a:lnTo>
                    <a:pt x="6830" y="723106"/>
                  </a:lnTo>
                  <a:lnTo>
                    <a:pt x="15186" y="768125"/>
                  </a:lnTo>
                  <a:lnTo>
                    <a:pt x="26673" y="811961"/>
                  </a:lnTo>
                  <a:lnTo>
                    <a:pt x="41169" y="854494"/>
                  </a:lnTo>
                  <a:lnTo>
                    <a:pt x="58552" y="895601"/>
                  </a:lnTo>
                  <a:lnTo>
                    <a:pt x="78701" y="935160"/>
                  </a:lnTo>
                  <a:lnTo>
                    <a:pt x="101495" y="973050"/>
                  </a:lnTo>
                  <a:lnTo>
                    <a:pt x="126810" y="1009149"/>
                  </a:lnTo>
                  <a:lnTo>
                    <a:pt x="154525" y="1043334"/>
                  </a:lnTo>
                  <a:lnTo>
                    <a:pt x="184519" y="1075485"/>
                  </a:lnTo>
                  <a:lnTo>
                    <a:pt x="216670" y="1105479"/>
                  </a:lnTo>
                  <a:lnTo>
                    <a:pt x="250856" y="1133194"/>
                  </a:lnTo>
                  <a:lnTo>
                    <a:pt x="286954" y="1158509"/>
                  </a:lnTo>
                  <a:lnTo>
                    <a:pt x="324844" y="1181303"/>
                  </a:lnTo>
                  <a:lnTo>
                    <a:pt x="364403" y="1201452"/>
                  </a:lnTo>
                  <a:lnTo>
                    <a:pt x="405510" y="1218835"/>
                  </a:lnTo>
                  <a:lnTo>
                    <a:pt x="448043" y="1233332"/>
                  </a:lnTo>
                  <a:lnTo>
                    <a:pt x="491880" y="1244818"/>
                  </a:lnTo>
                  <a:lnTo>
                    <a:pt x="536898" y="1253174"/>
                  </a:lnTo>
                  <a:lnTo>
                    <a:pt x="582978" y="1258277"/>
                  </a:lnTo>
                  <a:lnTo>
                    <a:pt x="629996" y="1260005"/>
                  </a:lnTo>
                  <a:lnTo>
                    <a:pt x="677014" y="1258277"/>
                  </a:lnTo>
                  <a:lnTo>
                    <a:pt x="723093" y="1253174"/>
                  </a:lnTo>
                  <a:lnTo>
                    <a:pt x="768112" y="1244818"/>
                  </a:lnTo>
                  <a:lnTo>
                    <a:pt x="811949" y="1233332"/>
                  </a:lnTo>
                  <a:lnTo>
                    <a:pt x="854481" y="1218835"/>
                  </a:lnTo>
                  <a:lnTo>
                    <a:pt x="895588" y="1201452"/>
                  </a:lnTo>
                  <a:lnTo>
                    <a:pt x="935147" y="1181303"/>
                  </a:lnTo>
                  <a:lnTo>
                    <a:pt x="973037" y="1158509"/>
                  </a:lnTo>
                  <a:lnTo>
                    <a:pt x="1009136" y="1133194"/>
                  </a:lnTo>
                  <a:lnTo>
                    <a:pt x="1043321" y="1105479"/>
                  </a:lnTo>
                  <a:lnTo>
                    <a:pt x="1075472" y="1075485"/>
                  </a:lnTo>
                  <a:lnTo>
                    <a:pt x="1105466" y="1043334"/>
                  </a:lnTo>
                  <a:lnTo>
                    <a:pt x="1133182" y="1009149"/>
                  </a:lnTo>
                  <a:lnTo>
                    <a:pt x="1158497" y="973050"/>
                  </a:lnTo>
                  <a:lnTo>
                    <a:pt x="1181290" y="935160"/>
                  </a:lnTo>
                  <a:lnTo>
                    <a:pt x="1201439" y="895601"/>
                  </a:lnTo>
                  <a:lnTo>
                    <a:pt x="1218823" y="854494"/>
                  </a:lnTo>
                  <a:lnTo>
                    <a:pt x="1233319" y="811961"/>
                  </a:lnTo>
                  <a:lnTo>
                    <a:pt x="1244806" y="768125"/>
                  </a:lnTo>
                  <a:lnTo>
                    <a:pt x="1253161" y="723106"/>
                  </a:lnTo>
                  <a:lnTo>
                    <a:pt x="1258264" y="677026"/>
                  </a:lnTo>
                  <a:lnTo>
                    <a:pt x="1259992" y="630008"/>
                  </a:lnTo>
                  <a:lnTo>
                    <a:pt x="1258264" y="582990"/>
                  </a:lnTo>
                  <a:lnTo>
                    <a:pt x="1253161" y="536911"/>
                  </a:lnTo>
                  <a:lnTo>
                    <a:pt x="1244806" y="491892"/>
                  </a:lnTo>
                  <a:lnTo>
                    <a:pt x="1233319" y="448054"/>
                  </a:lnTo>
                  <a:lnTo>
                    <a:pt x="1218823" y="405521"/>
                  </a:lnTo>
                  <a:lnTo>
                    <a:pt x="1201439" y="364414"/>
                  </a:lnTo>
                  <a:lnTo>
                    <a:pt x="1181290" y="324854"/>
                  </a:lnTo>
                  <a:lnTo>
                    <a:pt x="1158497" y="286963"/>
                  </a:lnTo>
                  <a:lnTo>
                    <a:pt x="1133182" y="250864"/>
                  </a:lnTo>
                  <a:lnTo>
                    <a:pt x="1105466" y="216677"/>
                  </a:lnTo>
                  <a:lnTo>
                    <a:pt x="1075472" y="184526"/>
                  </a:lnTo>
                  <a:lnTo>
                    <a:pt x="1043321" y="154531"/>
                  </a:lnTo>
                  <a:lnTo>
                    <a:pt x="1009136" y="126815"/>
                  </a:lnTo>
                  <a:lnTo>
                    <a:pt x="973037" y="101498"/>
                  </a:lnTo>
                  <a:lnTo>
                    <a:pt x="935147" y="78704"/>
                  </a:lnTo>
                  <a:lnTo>
                    <a:pt x="895588" y="58555"/>
                  </a:lnTo>
                  <a:lnTo>
                    <a:pt x="854481" y="41170"/>
                  </a:lnTo>
                  <a:lnTo>
                    <a:pt x="811949" y="26674"/>
                  </a:lnTo>
                  <a:lnTo>
                    <a:pt x="768112" y="15186"/>
                  </a:lnTo>
                  <a:lnTo>
                    <a:pt x="723093" y="6830"/>
                  </a:lnTo>
                  <a:lnTo>
                    <a:pt x="677014" y="1728"/>
                  </a:lnTo>
                  <a:lnTo>
                    <a:pt x="62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52E32FC5-1194-757C-995D-204C041B8097}"/>
                </a:ext>
              </a:extLst>
            </p:cNvPr>
            <p:cNvGrpSpPr/>
            <p:nvPr/>
          </p:nvGrpSpPr>
          <p:grpSpPr>
            <a:xfrm>
              <a:off x="9148911" y="2496286"/>
              <a:ext cx="2635103" cy="2439832"/>
              <a:chOff x="9363004" y="2496286"/>
              <a:chExt cx="2635103" cy="2439832"/>
            </a:xfrm>
          </p:grpSpPr>
          <p:sp>
            <p:nvSpPr>
              <p:cNvPr id="10" name="object 33">
                <a:extLst>
                  <a:ext uri="{FF2B5EF4-FFF2-40B4-BE49-F238E27FC236}">
                    <a16:creationId xmlns:a16="http://schemas.microsoft.com/office/drawing/2014/main" id="{6AA97222-E5F0-5ACB-5191-D51A78DD3D10}"/>
                  </a:ext>
                </a:extLst>
              </p:cNvPr>
              <p:cNvSpPr txBox="1"/>
              <p:nvPr/>
            </p:nvSpPr>
            <p:spPr>
              <a:xfrm>
                <a:off x="10560336" y="3583184"/>
                <a:ext cx="1437771" cy="1352934"/>
              </a:xfrm>
              <a:prstGeom prst="rect">
                <a:avLst/>
              </a:prstGeom>
            </p:spPr>
            <p:txBody>
              <a:bodyPr vert="horz" wrap="square" lIns="0" tIns="12700" rIns="0" bIns="0" rtlCol="0" anchor="t">
                <a:spAutoFit/>
              </a:bodyPr>
              <a:lstStyle/>
              <a:p>
                <a:pPr marL="12700" marR="5080">
                  <a:lnSpc>
                    <a:spcPct val="110000"/>
                  </a:lnSpc>
                  <a:spcBef>
                    <a:spcPts val="100"/>
                  </a:spcBef>
                </a:pPr>
                <a:r>
                  <a:rPr lang="de-DE" sz="1600" spc="-10" dirty="0">
                    <a:solidFill>
                      <a:schemeClr val="bg1"/>
                    </a:solidFill>
                    <a:latin typeface="Calmetta"/>
                    <a:cs typeface="Calmetta"/>
                  </a:rPr>
                  <a:t>Sie holen Ihr </a:t>
                </a:r>
                <a:r>
                  <a:rPr lang="de-DE" sz="1600" spc="-10" dirty="0">
                    <a:solidFill>
                      <a:schemeClr val="accent3"/>
                    </a:solidFill>
                    <a:latin typeface="Calmetta"/>
                    <a:cs typeface="Calmetta"/>
                  </a:rPr>
                  <a:t>Fahrrad</a:t>
                </a:r>
                <a:r>
                  <a:rPr lang="de-DE" sz="1600" spc="-10" dirty="0">
                    <a:solidFill>
                      <a:schemeClr val="bg1"/>
                    </a:solidFill>
                    <a:latin typeface="Calmetta"/>
                    <a:cs typeface="Calmetta"/>
                  </a:rPr>
                  <a:t> im Fachgeschäft ab bzw. bekommen es zugeschickt.</a:t>
                </a:r>
                <a:endParaRPr sz="1600" dirty="0">
                  <a:solidFill>
                    <a:schemeClr val="bg1"/>
                  </a:solidFill>
                  <a:latin typeface="Calmetta"/>
                  <a:cs typeface="Calmetta"/>
                </a:endParaRPr>
              </a:p>
            </p:txBody>
          </p:sp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693790A6-31CB-C239-1404-4E04E03D1370}"/>
                  </a:ext>
                </a:extLst>
              </p:cNvPr>
              <p:cNvGrpSpPr/>
              <p:nvPr/>
            </p:nvGrpSpPr>
            <p:grpSpPr>
              <a:xfrm>
                <a:off x="9363004" y="2671888"/>
                <a:ext cx="1190855" cy="132206"/>
                <a:chOff x="6814266" y="2665599"/>
                <a:chExt cx="1190855" cy="132206"/>
              </a:xfrm>
            </p:grpSpPr>
            <p:sp>
              <p:nvSpPr>
                <p:cNvPr id="13" name="object 3">
                  <a:extLst>
                    <a:ext uri="{FF2B5EF4-FFF2-40B4-BE49-F238E27FC236}">
                      <a16:creationId xmlns:a16="http://schemas.microsoft.com/office/drawing/2014/main" id="{45C9283A-4F0C-97A4-F428-0808B6EE9652}"/>
                    </a:ext>
                  </a:extLst>
                </p:cNvPr>
                <p:cNvSpPr/>
                <p:nvPr/>
              </p:nvSpPr>
              <p:spPr>
                <a:xfrm>
                  <a:off x="6814266" y="2732441"/>
                  <a:ext cx="453309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3875">
                      <a:moveTo>
                        <a:pt x="0" y="0"/>
                      </a:moveTo>
                      <a:lnTo>
                        <a:pt x="523600" y="0"/>
                      </a:lnTo>
                    </a:path>
                  </a:pathLst>
                </a:custGeom>
                <a:ln w="38100" cap="rnd">
                  <a:solidFill>
                    <a:srgbClr val="B0E572"/>
                  </a:solidFill>
                  <a:prstDash val="sysDot"/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14" name="object 22">
                  <a:extLst>
                    <a:ext uri="{FF2B5EF4-FFF2-40B4-BE49-F238E27FC236}">
                      <a16:creationId xmlns:a16="http://schemas.microsoft.com/office/drawing/2014/main" id="{FBAF57B5-2A03-3DC0-C6A6-6A5CE4DCF9FF}"/>
                    </a:ext>
                  </a:extLst>
                </p:cNvPr>
                <p:cNvPicPr/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98933" y="2665599"/>
                  <a:ext cx="142265" cy="132206"/>
                </a:xfrm>
                <a:prstGeom prst="rect">
                  <a:avLst/>
                </a:prstGeom>
              </p:spPr>
            </p:pic>
            <p:sp>
              <p:nvSpPr>
                <p:cNvPr id="15" name="object 3">
                  <a:extLst>
                    <a:ext uri="{FF2B5EF4-FFF2-40B4-BE49-F238E27FC236}">
                      <a16:creationId xmlns:a16="http://schemas.microsoft.com/office/drawing/2014/main" id="{E91A82DF-5E4F-E825-5CFF-DBD2679F72B0}"/>
                    </a:ext>
                  </a:extLst>
                </p:cNvPr>
                <p:cNvSpPr/>
                <p:nvPr/>
              </p:nvSpPr>
              <p:spPr>
                <a:xfrm>
                  <a:off x="7551812" y="2734027"/>
                  <a:ext cx="453309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3875">
                      <a:moveTo>
                        <a:pt x="0" y="0"/>
                      </a:moveTo>
                      <a:lnTo>
                        <a:pt x="523600" y="0"/>
                      </a:lnTo>
                    </a:path>
                  </a:pathLst>
                </a:custGeom>
                <a:ln w="38100" cap="rnd">
                  <a:solidFill>
                    <a:srgbClr val="B0E572"/>
                  </a:solidFill>
                  <a:prstDash val="sysDot"/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4BA4A48C-AFC4-1CA2-FD3B-0F74EB5F94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80059" y="2496286"/>
                <a:ext cx="862616" cy="488815"/>
              </a:xfrm>
              <a:prstGeom prst="rect">
                <a:avLst/>
              </a:prstGeom>
            </p:spPr>
          </p:pic>
        </p:grpSp>
      </p:grpSp>
      <p:sp>
        <p:nvSpPr>
          <p:cNvPr id="16" name="object 31">
            <a:extLst>
              <a:ext uri="{FF2B5EF4-FFF2-40B4-BE49-F238E27FC236}">
                <a16:creationId xmlns:a16="http://schemas.microsoft.com/office/drawing/2014/main" id="{0EFDAFAC-C399-DE67-1BC5-2F289751578C}"/>
              </a:ext>
            </a:extLst>
          </p:cNvPr>
          <p:cNvSpPr txBox="1"/>
          <p:nvPr/>
        </p:nvSpPr>
        <p:spPr>
          <a:xfrm>
            <a:off x="4866703" y="3601858"/>
            <a:ext cx="1997912" cy="811761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Im </a:t>
            </a:r>
            <a:r>
              <a:rPr lang="de-DE" sz="1600" spc="-10" dirty="0" err="1">
                <a:solidFill>
                  <a:srgbClr val="FFFFFF"/>
                </a:solidFill>
                <a:latin typeface="Calmetta"/>
                <a:cs typeface="Calmetta"/>
              </a:rPr>
              <a:t>meinJobRad</a:t>
            </a:r>
            <a:r>
              <a:rPr lang="de-DE" sz="16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-Portal stellen Sie den</a:t>
            </a:r>
            <a:b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</a:br>
            <a:r>
              <a:rPr lang="de-DE" sz="1600" spc="-10" dirty="0">
                <a:solidFill>
                  <a:schemeClr val="accent3"/>
                </a:solidFill>
                <a:latin typeface="Calmetta"/>
                <a:cs typeface="Calmetta"/>
              </a:rPr>
              <a:t>JobRad</a:t>
            </a:r>
            <a:r>
              <a:rPr lang="de-DE" sz="1600" dirty="0">
                <a:solidFill>
                  <a:schemeClr val="accent3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600" spc="-10" dirty="0">
                <a:solidFill>
                  <a:schemeClr val="accent3"/>
                </a:solidFill>
                <a:latin typeface="Calmetta"/>
                <a:cs typeface="Calmetta"/>
              </a:rPr>
              <a:t>-Antrag</a:t>
            </a: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.</a:t>
            </a:r>
            <a:endParaRPr sz="1600" dirty="0">
              <a:solidFill>
                <a:srgbClr val="B0E572"/>
              </a:solidFill>
              <a:latin typeface="Calmetta"/>
              <a:cs typeface="Calmetta"/>
            </a:endParaRP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F5FCCDB4-16CE-1AFE-FF3C-32B1EE7BD148}"/>
              </a:ext>
            </a:extLst>
          </p:cNvPr>
          <p:cNvGrpSpPr/>
          <p:nvPr/>
        </p:nvGrpSpPr>
        <p:grpSpPr>
          <a:xfrm>
            <a:off x="3869085" y="2121077"/>
            <a:ext cx="2270777" cy="1260475"/>
            <a:chOff x="3869085" y="2121077"/>
            <a:chExt cx="2270777" cy="1260475"/>
          </a:xfrm>
        </p:grpSpPr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971E789A-75D2-81C5-46F5-D2F1E6FABFD1}"/>
                </a:ext>
              </a:extLst>
            </p:cNvPr>
            <p:cNvGrpSpPr/>
            <p:nvPr/>
          </p:nvGrpSpPr>
          <p:grpSpPr>
            <a:xfrm>
              <a:off x="3869085" y="2669296"/>
              <a:ext cx="1120856" cy="132206"/>
              <a:chOff x="6719016" y="2644333"/>
              <a:chExt cx="1120856" cy="132206"/>
            </a:xfrm>
          </p:grpSpPr>
          <p:sp>
            <p:nvSpPr>
              <p:cNvPr id="21" name="object 3">
                <a:extLst>
                  <a:ext uri="{FF2B5EF4-FFF2-40B4-BE49-F238E27FC236}">
                    <a16:creationId xmlns:a16="http://schemas.microsoft.com/office/drawing/2014/main" id="{EC2F9140-914E-0893-6D9B-2BD433C0E98A}"/>
                  </a:ext>
                </a:extLst>
              </p:cNvPr>
              <p:cNvSpPr/>
              <p:nvPr/>
            </p:nvSpPr>
            <p:spPr>
              <a:xfrm>
                <a:off x="6719016" y="2711175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" name="object 22">
                <a:extLst>
                  <a:ext uri="{FF2B5EF4-FFF2-40B4-BE49-F238E27FC236}">
                    <a16:creationId xmlns:a16="http://schemas.microsoft.com/office/drawing/2014/main" id="{7EB9F2AF-6398-A5E6-A1F0-3E1217BBDB0C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166691" y="2644333"/>
                <a:ext cx="142265" cy="132206"/>
              </a:xfrm>
              <a:prstGeom prst="rect">
                <a:avLst/>
              </a:prstGeom>
            </p:spPr>
          </p:pic>
          <p:sp>
            <p:nvSpPr>
              <p:cNvPr id="23" name="object 3">
                <a:extLst>
                  <a:ext uri="{FF2B5EF4-FFF2-40B4-BE49-F238E27FC236}">
                    <a16:creationId xmlns:a16="http://schemas.microsoft.com/office/drawing/2014/main" id="{E41B7677-8C47-9A64-F872-0C71951B2A06}"/>
                  </a:ext>
                </a:extLst>
              </p:cNvPr>
              <p:cNvSpPr/>
              <p:nvPr/>
            </p:nvSpPr>
            <p:spPr>
              <a:xfrm>
                <a:off x="7386563" y="2712761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9" name="object 9">
              <a:extLst>
                <a:ext uri="{FF2B5EF4-FFF2-40B4-BE49-F238E27FC236}">
                  <a16:creationId xmlns:a16="http://schemas.microsoft.com/office/drawing/2014/main" id="{76323C38-D133-243A-74AA-C837589773DD}"/>
                </a:ext>
              </a:extLst>
            </p:cNvPr>
            <p:cNvSpPr/>
            <p:nvPr/>
          </p:nvSpPr>
          <p:spPr>
            <a:xfrm>
              <a:off x="4879387" y="2121077"/>
              <a:ext cx="1260475" cy="1260475"/>
            </a:xfrm>
            <a:custGeom>
              <a:avLst/>
              <a:gdLst/>
              <a:ahLst/>
              <a:cxnLst/>
              <a:rect l="l" t="t" r="r" b="b"/>
              <a:pathLst>
                <a:path w="1260475" h="1260475">
                  <a:moveTo>
                    <a:pt x="629996" y="0"/>
                  </a:moveTo>
                  <a:lnTo>
                    <a:pt x="582978" y="1728"/>
                  </a:lnTo>
                  <a:lnTo>
                    <a:pt x="536898" y="6830"/>
                  </a:lnTo>
                  <a:lnTo>
                    <a:pt x="491880" y="15186"/>
                  </a:lnTo>
                  <a:lnTo>
                    <a:pt x="448043" y="26674"/>
                  </a:lnTo>
                  <a:lnTo>
                    <a:pt x="405510" y="41170"/>
                  </a:lnTo>
                  <a:lnTo>
                    <a:pt x="364403" y="58555"/>
                  </a:lnTo>
                  <a:lnTo>
                    <a:pt x="324844" y="78704"/>
                  </a:lnTo>
                  <a:lnTo>
                    <a:pt x="286954" y="101498"/>
                  </a:lnTo>
                  <a:lnTo>
                    <a:pt x="250856" y="126815"/>
                  </a:lnTo>
                  <a:lnTo>
                    <a:pt x="216670" y="154531"/>
                  </a:lnTo>
                  <a:lnTo>
                    <a:pt x="184519" y="184526"/>
                  </a:lnTo>
                  <a:lnTo>
                    <a:pt x="154525" y="216677"/>
                  </a:lnTo>
                  <a:lnTo>
                    <a:pt x="126810" y="250864"/>
                  </a:lnTo>
                  <a:lnTo>
                    <a:pt x="101495" y="286963"/>
                  </a:lnTo>
                  <a:lnTo>
                    <a:pt x="78701" y="324854"/>
                  </a:lnTo>
                  <a:lnTo>
                    <a:pt x="58552" y="364414"/>
                  </a:lnTo>
                  <a:lnTo>
                    <a:pt x="41169" y="405521"/>
                  </a:lnTo>
                  <a:lnTo>
                    <a:pt x="26673" y="448054"/>
                  </a:lnTo>
                  <a:lnTo>
                    <a:pt x="15186" y="491892"/>
                  </a:lnTo>
                  <a:lnTo>
                    <a:pt x="6830" y="536911"/>
                  </a:lnTo>
                  <a:lnTo>
                    <a:pt x="1727" y="582990"/>
                  </a:lnTo>
                  <a:lnTo>
                    <a:pt x="0" y="630008"/>
                  </a:lnTo>
                  <a:lnTo>
                    <a:pt x="1727" y="677026"/>
                  </a:lnTo>
                  <a:lnTo>
                    <a:pt x="6830" y="723106"/>
                  </a:lnTo>
                  <a:lnTo>
                    <a:pt x="15186" y="768125"/>
                  </a:lnTo>
                  <a:lnTo>
                    <a:pt x="26673" y="811961"/>
                  </a:lnTo>
                  <a:lnTo>
                    <a:pt x="41169" y="854494"/>
                  </a:lnTo>
                  <a:lnTo>
                    <a:pt x="58552" y="895601"/>
                  </a:lnTo>
                  <a:lnTo>
                    <a:pt x="78701" y="935160"/>
                  </a:lnTo>
                  <a:lnTo>
                    <a:pt x="101495" y="973050"/>
                  </a:lnTo>
                  <a:lnTo>
                    <a:pt x="126810" y="1009149"/>
                  </a:lnTo>
                  <a:lnTo>
                    <a:pt x="154525" y="1043334"/>
                  </a:lnTo>
                  <a:lnTo>
                    <a:pt x="184519" y="1075485"/>
                  </a:lnTo>
                  <a:lnTo>
                    <a:pt x="216670" y="1105479"/>
                  </a:lnTo>
                  <a:lnTo>
                    <a:pt x="250856" y="1133194"/>
                  </a:lnTo>
                  <a:lnTo>
                    <a:pt x="286954" y="1158509"/>
                  </a:lnTo>
                  <a:lnTo>
                    <a:pt x="324844" y="1181303"/>
                  </a:lnTo>
                  <a:lnTo>
                    <a:pt x="364403" y="1201452"/>
                  </a:lnTo>
                  <a:lnTo>
                    <a:pt x="405510" y="1218835"/>
                  </a:lnTo>
                  <a:lnTo>
                    <a:pt x="448043" y="1233332"/>
                  </a:lnTo>
                  <a:lnTo>
                    <a:pt x="491880" y="1244818"/>
                  </a:lnTo>
                  <a:lnTo>
                    <a:pt x="536898" y="1253174"/>
                  </a:lnTo>
                  <a:lnTo>
                    <a:pt x="582978" y="1258277"/>
                  </a:lnTo>
                  <a:lnTo>
                    <a:pt x="629996" y="1260005"/>
                  </a:lnTo>
                  <a:lnTo>
                    <a:pt x="677014" y="1258277"/>
                  </a:lnTo>
                  <a:lnTo>
                    <a:pt x="723093" y="1253174"/>
                  </a:lnTo>
                  <a:lnTo>
                    <a:pt x="768112" y="1244818"/>
                  </a:lnTo>
                  <a:lnTo>
                    <a:pt x="811949" y="1233332"/>
                  </a:lnTo>
                  <a:lnTo>
                    <a:pt x="854481" y="1218835"/>
                  </a:lnTo>
                  <a:lnTo>
                    <a:pt x="895588" y="1201452"/>
                  </a:lnTo>
                  <a:lnTo>
                    <a:pt x="935147" y="1181303"/>
                  </a:lnTo>
                  <a:lnTo>
                    <a:pt x="973037" y="1158509"/>
                  </a:lnTo>
                  <a:lnTo>
                    <a:pt x="1009136" y="1133194"/>
                  </a:lnTo>
                  <a:lnTo>
                    <a:pt x="1043321" y="1105479"/>
                  </a:lnTo>
                  <a:lnTo>
                    <a:pt x="1075472" y="1075485"/>
                  </a:lnTo>
                  <a:lnTo>
                    <a:pt x="1105466" y="1043334"/>
                  </a:lnTo>
                  <a:lnTo>
                    <a:pt x="1133182" y="1009149"/>
                  </a:lnTo>
                  <a:lnTo>
                    <a:pt x="1158497" y="973050"/>
                  </a:lnTo>
                  <a:lnTo>
                    <a:pt x="1181290" y="935160"/>
                  </a:lnTo>
                  <a:lnTo>
                    <a:pt x="1201439" y="895601"/>
                  </a:lnTo>
                  <a:lnTo>
                    <a:pt x="1218823" y="854494"/>
                  </a:lnTo>
                  <a:lnTo>
                    <a:pt x="1233319" y="811961"/>
                  </a:lnTo>
                  <a:lnTo>
                    <a:pt x="1244806" y="768125"/>
                  </a:lnTo>
                  <a:lnTo>
                    <a:pt x="1253161" y="723106"/>
                  </a:lnTo>
                  <a:lnTo>
                    <a:pt x="1258264" y="677026"/>
                  </a:lnTo>
                  <a:lnTo>
                    <a:pt x="1259992" y="630008"/>
                  </a:lnTo>
                  <a:lnTo>
                    <a:pt x="1258264" y="582990"/>
                  </a:lnTo>
                  <a:lnTo>
                    <a:pt x="1253161" y="536911"/>
                  </a:lnTo>
                  <a:lnTo>
                    <a:pt x="1244806" y="491892"/>
                  </a:lnTo>
                  <a:lnTo>
                    <a:pt x="1233319" y="448054"/>
                  </a:lnTo>
                  <a:lnTo>
                    <a:pt x="1218823" y="405521"/>
                  </a:lnTo>
                  <a:lnTo>
                    <a:pt x="1201439" y="364414"/>
                  </a:lnTo>
                  <a:lnTo>
                    <a:pt x="1181290" y="324854"/>
                  </a:lnTo>
                  <a:lnTo>
                    <a:pt x="1158497" y="286963"/>
                  </a:lnTo>
                  <a:lnTo>
                    <a:pt x="1133182" y="250864"/>
                  </a:lnTo>
                  <a:lnTo>
                    <a:pt x="1105466" y="216677"/>
                  </a:lnTo>
                  <a:lnTo>
                    <a:pt x="1075472" y="184526"/>
                  </a:lnTo>
                  <a:lnTo>
                    <a:pt x="1043321" y="154531"/>
                  </a:lnTo>
                  <a:lnTo>
                    <a:pt x="1009136" y="126815"/>
                  </a:lnTo>
                  <a:lnTo>
                    <a:pt x="973037" y="101498"/>
                  </a:lnTo>
                  <a:lnTo>
                    <a:pt x="935147" y="78704"/>
                  </a:lnTo>
                  <a:lnTo>
                    <a:pt x="895588" y="58555"/>
                  </a:lnTo>
                  <a:lnTo>
                    <a:pt x="854481" y="41170"/>
                  </a:lnTo>
                  <a:lnTo>
                    <a:pt x="811949" y="26674"/>
                  </a:lnTo>
                  <a:lnTo>
                    <a:pt x="768112" y="15186"/>
                  </a:lnTo>
                  <a:lnTo>
                    <a:pt x="723093" y="6830"/>
                  </a:lnTo>
                  <a:lnTo>
                    <a:pt x="677014" y="1728"/>
                  </a:lnTo>
                  <a:lnTo>
                    <a:pt x="62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3BA9097D-3033-E69B-BD31-8D4AD5EEA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85472" y="2401218"/>
              <a:ext cx="811187" cy="647426"/>
            </a:xfrm>
            <a:prstGeom prst="rect">
              <a:avLst/>
            </a:prstGeom>
          </p:spPr>
        </p:pic>
      </p:grpSp>
      <p:sp>
        <p:nvSpPr>
          <p:cNvPr id="24" name="object 30">
            <a:extLst>
              <a:ext uri="{FF2B5EF4-FFF2-40B4-BE49-F238E27FC236}">
                <a16:creationId xmlns:a16="http://schemas.microsoft.com/office/drawing/2014/main" id="{34143A97-49D0-DDA5-CB66-37EE55060655}"/>
              </a:ext>
            </a:extLst>
          </p:cNvPr>
          <p:cNvSpPr txBox="1"/>
          <p:nvPr/>
        </p:nvSpPr>
        <p:spPr>
          <a:xfrm>
            <a:off x="2530808" y="3622300"/>
            <a:ext cx="2216003" cy="1399614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Sie suchen sich Ihr </a:t>
            </a:r>
            <a:r>
              <a:rPr lang="de-DE" sz="1600" spc="-10" dirty="0">
                <a:solidFill>
                  <a:schemeClr val="accent3"/>
                </a:solidFill>
                <a:latin typeface="Calmetta"/>
                <a:cs typeface="Calmetta"/>
              </a:rPr>
              <a:t>Wunschrad</a:t>
            </a: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 aus –</a:t>
            </a:r>
          </a:p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bei JobRad</a:t>
            </a:r>
            <a:r>
              <a:rPr lang="de-DE" sz="16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-</a:t>
            </a:r>
            <a:r>
              <a:rPr lang="de-DE" sz="1600" spc="-10" dirty="0" err="1">
                <a:solidFill>
                  <a:srgbClr val="FFFFFF"/>
                </a:solidFill>
                <a:latin typeface="Calmetta"/>
                <a:cs typeface="Calmetta"/>
              </a:rPr>
              <a:t>Fachhandelspartner:innen</a:t>
            </a: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 oder online.</a:t>
            </a:r>
            <a:endParaRPr sz="1600" dirty="0">
              <a:latin typeface="Calmetta"/>
              <a:cs typeface="Calmetta"/>
            </a:endParaRP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367D0AC-3E33-D088-1DA6-7DBAEED8AB09}"/>
              </a:ext>
            </a:extLst>
          </p:cNvPr>
          <p:cNvGrpSpPr/>
          <p:nvPr/>
        </p:nvGrpSpPr>
        <p:grpSpPr>
          <a:xfrm>
            <a:off x="1444100" y="2144952"/>
            <a:ext cx="2359823" cy="1260475"/>
            <a:chOff x="1444100" y="2144952"/>
            <a:chExt cx="2359823" cy="1260475"/>
          </a:xfrm>
        </p:grpSpPr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A47B2785-03BB-C851-2DCB-B8AF07EB6EB0}"/>
                </a:ext>
              </a:extLst>
            </p:cNvPr>
            <p:cNvGrpSpPr/>
            <p:nvPr/>
          </p:nvGrpSpPr>
          <p:grpSpPr>
            <a:xfrm>
              <a:off x="1444100" y="2670942"/>
              <a:ext cx="1178006" cy="132206"/>
              <a:chOff x="6928566" y="2633700"/>
              <a:chExt cx="1178006" cy="132206"/>
            </a:xfrm>
          </p:grpSpPr>
          <p:sp>
            <p:nvSpPr>
              <p:cNvPr id="29" name="object 3">
                <a:extLst>
                  <a:ext uri="{FF2B5EF4-FFF2-40B4-BE49-F238E27FC236}">
                    <a16:creationId xmlns:a16="http://schemas.microsoft.com/office/drawing/2014/main" id="{7D8F6A86-F747-B4E9-5247-D05E12BA1620}"/>
                  </a:ext>
                </a:extLst>
              </p:cNvPr>
              <p:cNvSpPr/>
              <p:nvPr/>
            </p:nvSpPr>
            <p:spPr>
              <a:xfrm>
                <a:off x="7653263" y="2702128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8C2CA03A-B6B2-F294-183A-1B5FB77AA4DA}"/>
                  </a:ext>
                </a:extLst>
              </p:cNvPr>
              <p:cNvSpPr/>
              <p:nvPr/>
            </p:nvSpPr>
            <p:spPr>
              <a:xfrm>
                <a:off x="6928566" y="2700542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" name="object 22">
                <a:extLst>
                  <a:ext uri="{FF2B5EF4-FFF2-40B4-BE49-F238E27FC236}">
                    <a16:creationId xmlns:a16="http://schemas.microsoft.com/office/drawing/2014/main" id="{479A89D2-3E3F-313E-56C6-D3E0CA78C410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04816" y="2633700"/>
                <a:ext cx="142265" cy="132206"/>
              </a:xfrm>
              <a:prstGeom prst="rect">
                <a:avLst/>
              </a:prstGeom>
            </p:spPr>
          </p:pic>
        </p:grpSp>
        <p:sp>
          <p:nvSpPr>
            <p:cNvPr id="27" name="object 15">
              <a:extLst>
                <a:ext uri="{FF2B5EF4-FFF2-40B4-BE49-F238E27FC236}">
                  <a16:creationId xmlns:a16="http://schemas.microsoft.com/office/drawing/2014/main" id="{53E110F2-24B5-9AAF-8BA4-C9D1DC0EB5C6}"/>
                </a:ext>
              </a:extLst>
            </p:cNvPr>
            <p:cNvSpPr/>
            <p:nvPr/>
          </p:nvSpPr>
          <p:spPr>
            <a:xfrm>
              <a:off x="2543448" y="2144952"/>
              <a:ext cx="1260475" cy="1260475"/>
            </a:xfrm>
            <a:custGeom>
              <a:avLst/>
              <a:gdLst/>
              <a:ahLst/>
              <a:cxnLst/>
              <a:rect l="l" t="t" r="r" b="b"/>
              <a:pathLst>
                <a:path w="1260475" h="1260475">
                  <a:moveTo>
                    <a:pt x="629996" y="0"/>
                  </a:moveTo>
                  <a:lnTo>
                    <a:pt x="582978" y="1728"/>
                  </a:lnTo>
                  <a:lnTo>
                    <a:pt x="536898" y="6830"/>
                  </a:lnTo>
                  <a:lnTo>
                    <a:pt x="491880" y="15186"/>
                  </a:lnTo>
                  <a:lnTo>
                    <a:pt x="448043" y="26674"/>
                  </a:lnTo>
                  <a:lnTo>
                    <a:pt x="405510" y="41170"/>
                  </a:lnTo>
                  <a:lnTo>
                    <a:pt x="364403" y="58555"/>
                  </a:lnTo>
                  <a:lnTo>
                    <a:pt x="324844" y="78704"/>
                  </a:lnTo>
                  <a:lnTo>
                    <a:pt x="286954" y="101498"/>
                  </a:lnTo>
                  <a:lnTo>
                    <a:pt x="250856" y="126815"/>
                  </a:lnTo>
                  <a:lnTo>
                    <a:pt x="216670" y="154531"/>
                  </a:lnTo>
                  <a:lnTo>
                    <a:pt x="184519" y="184526"/>
                  </a:lnTo>
                  <a:lnTo>
                    <a:pt x="154525" y="216677"/>
                  </a:lnTo>
                  <a:lnTo>
                    <a:pt x="126810" y="250864"/>
                  </a:lnTo>
                  <a:lnTo>
                    <a:pt x="101495" y="286963"/>
                  </a:lnTo>
                  <a:lnTo>
                    <a:pt x="78701" y="324854"/>
                  </a:lnTo>
                  <a:lnTo>
                    <a:pt x="58552" y="364414"/>
                  </a:lnTo>
                  <a:lnTo>
                    <a:pt x="41169" y="405521"/>
                  </a:lnTo>
                  <a:lnTo>
                    <a:pt x="26673" y="448054"/>
                  </a:lnTo>
                  <a:lnTo>
                    <a:pt x="15186" y="491892"/>
                  </a:lnTo>
                  <a:lnTo>
                    <a:pt x="6830" y="536911"/>
                  </a:lnTo>
                  <a:lnTo>
                    <a:pt x="1727" y="582990"/>
                  </a:lnTo>
                  <a:lnTo>
                    <a:pt x="0" y="630008"/>
                  </a:lnTo>
                  <a:lnTo>
                    <a:pt x="1727" y="677026"/>
                  </a:lnTo>
                  <a:lnTo>
                    <a:pt x="6830" y="723106"/>
                  </a:lnTo>
                  <a:lnTo>
                    <a:pt x="15186" y="768125"/>
                  </a:lnTo>
                  <a:lnTo>
                    <a:pt x="26673" y="811961"/>
                  </a:lnTo>
                  <a:lnTo>
                    <a:pt x="41169" y="854494"/>
                  </a:lnTo>
                  <a:lnTo>
                    <a:pt x="58552" y="895601"/>
                  </a:lnTo>
                  <a:lnTo>
                    <a:pt x="78701" y="935160"/>
                  </a:lnTo>
                  <a:lnTo>
                    <a:pt x="101495" y="973050"/>
                  </a:lnTo>
                  <a:lnTo>
                    <a:pt x="126810" y="1009149"/>
                  </a:lnTo>
                  <a:lnTo>
                    <a:pt x="154525" y="1043334"/>
                  </a:lnTo>
                  <a:lnTo>
                    <a:pt x="184519" y="1075485"/>
                  </a:lnTo>
                  <a:lnTo>
                    <a:pt x="216670" y="1105479"/>
                  </a:lnTo>
                  <a:lnTo>
                    <a:pt x="250856" y="1133194"/>
                  </a:lnTo>
                  <a:lnTo>
                    <a:pt x="286954" y="1158509"/>
                  </a:lnTo>
                  <a:lnTo>
                    <a:pt x="324844" y="1181303"/>
                  </a:lnTo>
                  <a:lnTo>
                    <a:pt x="364403" y="1201452"/>
                  </a:lnTo>
                  <a:lnTo>
                    <a:pt x="405510" y="1218835"/>
                  </a:lnTo>
                  <a:lnTo>
                    <a:pt x="448043" y="1233332"/>
                  </a:lnTo>
                  <a:lnTo>
                    <a:pt x="491880" y="1244818"/>
                  </a:lnTo>
                  <a:lnTo>
                    <a:pt x="536898" y="1253174"/>
                  </a:lnTo>
                  <a:lnTo>
                    <a:pt x="582978" y="1258277"/>
                  </a:lnTo>
                  <a:lnTo>
                    <a:pt x="629996" y="1260005"/>
                  </a:lnTo>
                  <a:lnTo>
                    <a:pt x="677014" y="1258277"/>
                  </a:lnTo>
                  <a:lnTo>
                    <a:pt x="723093" y="1253174"/>
                  </a:lnTo>
                  <a:lnTo>
                    <a:pt x="768112" y="1244818"/>
                  </a:lnTo>
                  <a:lnTo>
                    <a:pt x="811949" y="1233332"/>
                  </a:lnTo>
                  <a:lnTo>
                    <a:pt x="854481" y="1218835"/>
                  </a:lnTo>
                  <a:lnTo>
                    <a:pt x="895588" y="1201452"/>
                  </a:lnTo>
                  <a:lnTo>
                    <a:pt x="935147" y="1181303"/>
                  </a:lnTo>
                  <a:lnTo>
                    <a:pt x="973037" y="1158509"/>
                  </a:lnTo>
                  <a:lnTo>
                    <a:pt x="1009136" y="1133194"/>
                  </a:lnTo>
                  <a:lnTo>
                    <a:pt x="1043321" y="1105479"/>
                  </a:lnTo>
                  <a:lnTo>
                    <a:pt x="1075472" y="1075485"/>
                  </a:lnTo>
                  <a:lnTo>
                    <a:pt x="1105466" y="1043334"/>
                  </a:lnTo>
                  <a:lnTo>
                    <a:pt x="1133182" y="1009149"/>
                  </a:lnTo>
                  <a:lnTo>
                    <a:pt x="1158497" y="973050"/>
                  </a:lnTo>
                  <a:lnTo>
                    <a:pt x="1181290" y="935160"/>
                  </a:lnTo>
                  <a:lnTo>
                    <a:pt x="1201439" y="895601"/>
                  </a:lnTo>
                  <a:lnTo>
                    <a:pt x="1218823" y="854494"/>
                  </a:lnTo>
                  <a:lnTo>
                    <a:pt x="1233319" y="811961"/>
                  </a:lnTo>
                  <a:lnTo>
                    <a:pt x="1244806" y="768125"/>
                  </a:lnTo>
                  <a:lnTo>
                    <a:pt x="1253161" y="723106"/>
                  </a:lnTo>
                  <a:lnTo>
                    <a:pt x="1258264" y="677026"/>
                  </a:lnTo>
                  <a:lnTo>
                    <a:pt x="1259992" y="630008"/>
                  </a:lnTo>
                  <a:lnTo>
                    <a:pt x="1258264" y="582990"/>
                  </a:lnTo>
                  <a:lnTo>
                    <a:pt x="1253161" y="536911"/>
                  </a:lnTo>
                  <a:lnTo>
                    <a:pt x="1244806" y="491892"/>
                  </a:lnTo>
                  <a:lnTo>
                    <a:pt x="1233319" y="448054"/>
                  </a:lnTo>
                  <a:lnTo>
                    <a:pt x="1218823" y="405521"/>
                  </a:lnTo>
                  <a:lnTo>
                    <a:pt x="1201439" y="364414"/>
                  </a:lnTo>
                  <a:lnTo>
                    <a:pt x="1181290" y="324854"/>
                  </a:lnTo>
                  <a:lnTo>
                    <a:pt x="1158497" y="286963"/>
                  </a:lnTo>
                  <a:lnTo>
                    <a:pt x="1133182" y="250864"/>
                  </a:lnTo>
                  <a:lnTo>
                    <a:pt x="1105466" y="216677"/>
                  </a:lnTo>
                  <a:lnTo>
                    <a:pt x="1075472" y="184526"/>
                  </a:lnTo>
                  <a:lnTo>
                    <a:pt x="1043321" y="154531"/>
                  </a:lnTo>
                  <a:lnTo>
                    <a:pt x="1009136" y="126815"/>
                  </a:lnTo>
                  <a:lnTo>
                    <a:pt x="973037" y="101498"/>
                  </a:lnTo>
                  <a:lnTo>
                    <a:pt x="935147" y="78704"/>
                  </a:lnTo>
                  <a:lnTo>
                    <a:pt x="895588" y="58555"/>
                  </a:lnTo>
                  <a:lnTo>
                    <a:pt x="854481" y="41170"/>
                  </a:lnTo>
                  <a:lnTo>
                    <a:pt x="811949" y="26674"/>
                  </a:lnTo>
                  <a:lnTo>
                    <a:pt x="768112" y="15186"/>
                  </a:lnTo>
                  <a:lnTo>
                    <a:pt x="723093" y="6830"/>
                  </a:lnTo>
                  <a:lnTo>
                    <a:pt x="677014" y="1728"/>
                  </a:lnTo>
                  <a:lnTo>
                    <a:pt x="62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0B5CFFA2-2116-3870-30CF-E101203AB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85401" y="2368452"/>
              <a:ext cx="605063" cy="691936"/>
            </a:xfrm>
            <a:prstGeom prst="rect">
              <a:avLst/>
            </a:prstGeom>
          </p:spPr>
        </p:pic>
      </p:grpSp>
      <p:sp>
        <p:nvSpPr>
          <p:cNvPr id="32" name="object 32">
            <a:extLst>
              <a:ext uri="{FF2B5EF4-FFF2-40B4-BE49-F238E27FC236}">
                <a16:creationId xmlns:a16="http://schemas.microsoft.com/office/drawing/2014/main" id="{3C3FA0FF-FF91-3A92-3BAD-DB9EAC2FAAA8}"/>
              </a:ext>
            </a:extLst>
          </p:cNvPr>
          <p:cNvSpPr txBox="1"/>
          <p:nvPr/>
        </p:nvSpPr>
        <p:spPr>
          <a:xfrm>
            <a:off x="7304950" y="3567480"/>
            <a:ext cx="2061524" cy="1623778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lang="de-DE" sz="1600" spc="-10" dirty="0" err="1">
                <a:solidFill>
                  <a:srgbClr val="FFFFFF"/>
                </a:solidFill>
                <a:latin typeface="Calmetta"/>
                <a:cs typeface="Calmetta"/>
              </a:rPr>
              <a:t>Ihr:e</a:t>
            </a: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 </a:t>
            </a:r>
            <a:r>
              <a:rPr lang="de-DE" sz="1600" spc="-10" dirty="0" err="1">
                <a:solidFill>
                  <a:srgbClr val="FFFFFF"/>
                </a:solidFill>
                <a:latin typeface="Calmetta"/>
                <a:cs typeface="Calmetta"/>
              </a:rPr>
              <a:t>Arbeitgeber:in</a:t>
            </a: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 gibt den JobRad</a:t>
            </a:r>
            <a:r>
              <a:rPr lang="de-DE" sz="16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-Antrag </a:t>
            </a:r>
            <a:r>
              <a:rPr lang="de-DE" sz="1600" spc="-10" dirty="0">
                <a:solidFill>
                  <a:schemeClr val="accent3"/>
                </a:solidFill>
                <a:latin typeface="Calmetta"/>
                <a:cs typeface="Calmetta"/>
              </a:rPr>
              <a:t>frei</a:t>
            </a: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.</a:t>
            </a:r>
            <a:b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</a:b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Wir prüfen den Antrag und bestellen das Rad beim </a:t>
            </a:r>
            <a:r>
              <a:rPr lang="de-DE" sz="1600" spc="-10" dirty="0">
                <a:solidFill>
                  <a:schemeClr val="accent3"/>
                </a:solidFill>
                <a:latin typeface="Calmetta"/>
                <a:cs typeface="Calmetta"/>
              </a:rPr>
              <a:t>Fachhandel</a:t>
            </a:r>
            <a:r>
              <a:rPr lang="de-DE" sz="1600" spc="-10" dirty="0">
                <a:solidFill>
                  <a:srgbClr val="FFFFFF"/>
                </a:solidFill>
                <a:latin typeface="Calmetta"/>
                <a:cs typeface="Calmetta"/>
              </a:rPr>
              <a:t>.</a:t>
            </a:r>
            <a:endParaRPr sz="1600" dirty="0">
              <a:latin typeface="Calmetta"/>
              <a:cs typeface="Calmetta"/>
            </a:endParaRPr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64FCAFBE-7E8D-BEAC-FA1D-1BF5F4AAE641}"/>
              </a:ext>
            </a:extLst>
          </p:cNvPr>
          <p:cNvGrpSpPr/>
          <p:nvPr/>
        </p:nvGrpSpPr>
        <p:grpSpPr>
          <a:xfrm>
            <a:off x="6218977" y="2088567"/>
            <a:ext cx="2359225" cy="1260475"/>
            <a:chOff x="6218977" y="2088567"/>
            <a:chExt cx="2359225" cy="1260475"/>
          </a:xfrm>
        </p:grpSpPr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46553663-676F-0E5B-0812-75A5E7452D38}"/>
                </a:ext>
              </a:extLst>
            </p:cNvPr>
            <p:cNvGrpSpPr/>
            <p:nvPr/>
          </p:nvGrpSpPr>
          <p:grpSpPr>
            <a:xfrm>
              <a:off x="6218977" y="2683134"/>
              <a:ext cx="1205095" cy="132206"/>
              <a:chOff x="6548628" y="2698838"/>
              <a:chExt cx="1205095" cy="132206"/>
            </a:xfrm>
          </p:grpSpPr>
          <p:sp>
            <p:nvSpPr>
              <p:cNvPr id="37" name="object 3">
                <a:extLst>
                  <a:ext uri="{FF2B5EF4-FFF2-40B4-BE49-F238E27FC236}">
                    <a16:creationId xmlns:a16="http://schemas.microsoft.com/office/drawing/2014/main" id="{2B3FB262-D0E0-9491-6F14-CFC37F652DBF}"/>
                  </a:ext>
                </a:extLst>
              </p:cNvPr>
              <p:cNvSpPr/>
              <p:nvPr/>
            </p:nvSpPr>
            <p:spPr>
              <a:xfrm>
                <a:off x="6548628" y="2756830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8" name="object 22">
                <a:extLst>
                  <a:ext uri="{FF2B5EF4-FFF2-40B4-BE49-F238E27FC236}">
                    <a16:creationId xmlns:a16="http://schemas.microsoft.com/office/drawing/2014/main" id="{10135CCC-E1D2-564E-2F11-AF0BD5196E0E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40604" y="2698838"/>
                <a:ext cx="142265" cy="132206"/>
              </a:xfrm>
              <a:prstGeom prst="rect">
                <a:avLst/>
              </a:prstGeom>
            </p:spPr>
          </p:pic>
          <p:sp>
            <p:nvSpPr>
              <p:cNvPr id="39" name="object 3">
                <a:extLst>
                  <a:ext uri="{FF2B5EF4-FFF2-40B4-BE49-F238E27FC236}">
                    <a16:creationId xmlns:a16="http://schemas.microsoft.com/office/drawing/2014/main" id="{F57D73ED-256F-5F02-F037-2D8145DC417E}"/>
                  </a:ext>
                </a:extLst>
              </p:cNvPr>
              <p:cNvSpPr/>
              <p:nvPr/>
            </p:nvSpPr>
            <p:spPr>
              <a:xfrm>
                <a:off x="7300414" y="2763348"/>
                <a:ext cx="453309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600" y="0"/>
                    </a:lnTo>
                  </a:path>
                </a:pathLst>
              </a:custGeom>
              <a:ln w="38100" cap="rnd">
                <a:solidFill>
                  <a:srgbClr val="B0E572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5" name="object 19">
              <a:extLst>
                <a:ext uri="{FF2B5EF4-FFF2-40B4-BE49-F238E27FC236}">
                  <a16:creationId xmlns:a16="http://schemas.microsoft.com/office/drawing/2014/main" id="{D1AAD83C-E674-822C-7908-A25C2800B9FD}"/>
                </a:ext>
              </a:extLst>
            </p:cNvPr>
            <p:cNvSpPr/>
            <p:nvPr/>
          </p:nvSpPr>
          <p:spPr>
            <a:xfrm>
              <a:off x="7317727" y="2088567"/>
              <a:ext cx="1260475" cy="1260475"/>
            </a:xfrm>
            <a:custGeom>
              <a:avLst/>
              <a:gdLst/>
              <a:ahLst/>
              <a:cxnLst/>
              <a:rect l="l" t="t" r="r" b="b"/>
              <a:pathLst>
                <a:path w="1260475" h="1260475">
                  <a:moveTo>
                    <a:pt x="629996" y="0"/>
                  </a:moveTo>
                  <a:lnTo>
                    <a:pt x="582978" y="1728"/>
                  </a:lnTo>
                  <a:lnTo>
                    <a:pt x="536898" y="6830"/>
                  </a:lnTo>
                  <a:lnTo>
                    <a:pt x="491880" y="15186"/>
                  </a:lnTo>
                  <a:lnTo>
                    <a:pt x="448043" y="26674"/>
                  </a:lnTo>
                  <a:lnTo>
                    <a:pt x="405510" y="41170"/>
                  </a:lnTo>
                  <a:lnTo>
                    <a:pt x="364403" y="58555"/>
                  </a:lnTo>
                  <a:lnTo>
                    <a:pt x="324844" y="78704"/>
                  </a:lnTo>
                  <a:lnTo>
                    <a:pt x="286954" y="101498"/>
                  </a:lnTo>
                  <a:lnTo>
                    <a:pt x="250856" y="126815"/>
                  </a:lnTo>
                  <a:lnTo>
                    <a:pt x="216670" y="154531"/>
                  </a:lnTo>
                  <a:lnTo>
                    <a:pt x="184519" y="184526"/>
                  </a:lnTo>
                  <a:lnTo>
                    <a:pt x="154525" y="216677"/>
                  </a:lnTo>
                  <a:lnTo>
                    <a:pt x="126810" y="250864"/>
                  </a:lnTo>
                  <a:lnTo>
                    <a:pt x="101495" y="286963"/>
                  </a:lnTo>
                  <a:lnTo>
                    <a:pt x="78701" y="324854"/>
                  </a:lnTo>
                  <a:lnTo>
                    <a:pt x="58552" y="364414"/>
                  </a:lnTo>
                  <a:lnTo>
                    <a:pt x="41169" y="405521"/>
                  </a:lnTo>
                  <a:lnTo>
                    <a:pt x="26673" y="448054"/>
                  </a:lnTo>
                  <a:lnTo>
                    <a:pt x="15186" y="491892"/>
                  </a:lnTo>
                  <a:lnTo>
                    <a:pt x="6830" y="536911"/>
                  </a:lnTo>
                  <a:lnTo>
                    <a:pt x="1727" y="582990"/>
                  </a:lnTo>
                  <a:lnTo>
                    <a:pt x="0" y="630008"/>
                  </a:lnTo>
                  <a:lnTo>
                    <a:pt x="1727" y="677026"/>
                  </a:lnTo>
                  <a:lnTo>
                    <a:pt x="6830" y="723106"/>
                  </a:lnTo>
                  <a:lnTo>
                    <a:pt x="15186" y="768125"/>
                  </a:lnTo>
                  <a:lnTo>
                    <a:pt x="26673" y="811961"/>
                  </a:lnTo>
                  <a:lnTo>
                    <a:pt x="41169" y="854494"/>
                  </a:lnTo>
                  <a:lnTo>
                    <a:pt x="58552" y="895601"/>
                  </a:lnTo>
                  <a:lnTo>
                    <a:pt x="78701" y="935160"/>
                  </a:lnTo>
                  <a:lnTo>
                    <a:pt x="101495" y="973050"/>
                  </a:lnTo>
                  <a:lnTo>
                    <a:pt x="126810" y="1009149"/>
                  </a:lnTo>
                  <a:lnTo>
                    <a:pt x="154525" y="1043334"/>
                  </a:lnTo>
                  <a:lnTo>
                    <a:pt x="184519" y="1075485"/>
                  </a:lnTo>
                  <a:lnTo>
                    <a:pt x="216670" y="1105479"/>
                  </a:lnTo>
                  <a:lnTo>
                    <a:pt x="250856" y="1133194"/>
                  </a:lnTo>
                  <a:lnTo>
                    <a:pt x="286954" y="1158509"/>
                  </a:lnTo>
                  <a:lnTo>
                    <a:pt x="324844" y="1181303"/>
                  </a:lnTo>
                  <a:lnTo>
                    <a:pt x="364403" y="1201452"/>
                  </a:lnTo>
                  <a:lnTo>
                    <a:pt x="405510" y="1218835"/>
                  </a:lnTo>
                  <a:lnTo>
                    <a:pt x="448043" y="1233332"/>
                  </a:lnTo>
                  <a:lnTo>
                    <a:pt x="491880" y="1244818"/>
                  </a:lnTo>
                  <a:lnTo>
                    <a:pt x="536898" y="1253174"/>
                  </a:lnTo>
                  <a:lnTo>
                    <a:pt x="582978" y="1258277"/>
                  </a:lnTo>
                  <a:lnTo>
                    <a:pt x="629996" y="1260005"/>
                  </a:lnTo>
                  <a:lnTo>
                    <a:pt x="677014" y="1258277"/>
                  </a:lnTo>
                  <a:lnTo>
                    <a:pt x="723093" y="1253174"/>
                  </a:lnTo>
                  <a:lnTo>
                    <a:pt x="768112" y="1244818"/>
                  </a:lnTo>
                  <a:lnTo>
                    <a:pt x="811949" y="1233332"/>
                  </a:lnTo>
                  <a:lnTo>
                    <a:pt x="854481" y="1218835"/>
                  </a:lnTo>
                  <a:lnTo>
                    <a:pt x="895588" y="1201452"/>
                  </a:lnTo>
                  <a:lnTo>
                    <a:pt x="935147" y="1181303"/>
                  </a:lnTo>
                  <a:lnTo>
                    <a:pt x="973037" y="1158509"/>
                  </a:lnTo>
                  <a:lnTo>
                    <a:pt x="1009136" y="1133194"/>
                  </a:lnTo>
                  <a:lnTo>
                    <a:pt x="1043321" y="1105479"/>
                  </a:lnTo>
                  <a:lnTo>
                    <a:pt x="1075472" y="1075485"/>
                  </a:lnTo>
                  <a:lnTo>
                    <a:pt x="1105466" y="1043334"/>
                  </a:lnTo>
                  <a:lnTo>
                    <a:pt x="1133182" y="1009149"/>
                  </a:lnTo>
                  <a:lnTo>
                    <a:pt x="1158497" y="973050"/>
                  </a:lnTo>
                  <a:lnTo>
                    <a:pt x="1181290" y="935160"/>
                  </a:lnTo>
                  <a:lnTo>
                    <a:pt x="1201439" y="895601"/>
                  </a:lnTo>
                  <a:lnTo>
                    <a:pt x="1218823" y="854494"/>
                  </a:lnTo>
                  <a:lnTo>
                    <a:pt x="1233319" y="811961"/>
                  </a:lnTo>
                  <a:lnTo>
                    <a:pt x="1244806" y="768125"/>
                  </a:lnTo>
                  <a:lnTo>
                    <a:pt x="1253161" y="723106"/>
                  </a:lnTo>
                  <a:lnTo>
                    <a:pt x="1258264" y="677026"/>
                  </a:lnTo>
                  <a:lnTo>
                    <a:pt x="1259992" y="630008"/>
                  </a:lnTo>
                  <a:lnTo>
                    <a:pt x="1258264" y="582990"/>
                  </a:lnTo>
                  <a:lnTo>
                    <a:pt x="1253161" y="536911"/>
                  </a:lnTo>
                  <a:lnTo>
                    <a:pt x="1244806" y="491892"/>
                  </a:lnTo>
                  <a:lnTo>
                    <a:pt x="1233319" y="448054"/>
                  </a:lnTo>
                  <a:lnTo>
                    <a:pt x="1218823" y="405521"/>
                  </a:lnTo>
                  <a:lnTo>
                    <a:pt x="1201439" y="364414"/>
                  </a:lnTo>
                  <a:lnTo>
                    <a:pt x="1181290" y="324854"/>
                  </a:lnTo>
                  <a:lnTo>
                    <a:pt x="1158497" y="286963"/>
                  </a:lnTo>
                  <a:lnTo>
                    <a:pt x="1133182" y="250864"/>
                  </a:lnTo>
                  <a:lnTo>
                    <a:pt x="1105466" y="216677"/>
                  </a:lnTo>
                  <a:lnTo>
                    <a:pt x="1075472" y="184526"/>
                  </a:lnTo>
                  <a:lnTo>
                    <a:pt x="1043321" y="154531"/>
                  </a:lnTo>
                  <a:lnTo>
                    <a:pt x="1009136" y="126815"/>
                  </a:lnTo>
                  <a:lnTo>
                    <a:pt x="973037" y="101498"/>
                  </a:lnTo>
                  <a:lnTo>
                    <a:pt x="935147" y="78704"/>
                  </a:lnTo>
                  <a:lnTo>
                    <a:pt x="895588" y="58555"/>
                  </a:lnTo>
                  <a:lnTo>
                    <a:pt x="854481" y="41170"/>
                  </a:lnTo>
                  <a:lnTo>
                    <a:pt x="811949" y="26674"/>
                  </a:lnTo>
                  <a:lnTo>
                    <a:pt x="768112" y="15186"/>
                  </a:lnTo>
                  <a:lnTo>
                    <a:pt x="723093" y="6830"/>
                  </a:lnTo>
                  <a:lnTo>
                    <a:pt x="677014" y="1728"/>
                  </a:lnTo>
                  <a:lnTo>
                    <a:pt x="62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Grafik 35">
              <a:extLst>
                <a:ext uri="{FF2B5EF4-FFF2-40B4-BE49-F238E27FC236}">
                  <a16:creationId xmlns:a16="http://schemas.microsoft.com/office/drawing/2014/main" id="{17AC1BFC-EE85-B57E-1BCD-DAC4C27455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674" y="2361880"/>
              <a:ext cx="811187" cy="647426"/>
            </a:xfrm>
            <a:prstGeom prst="rect">
              <a:avLst/>
            </a:prstGeom>
          </p:spPr>
        </p:pic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26ADAB75-F459-60C2-A9F3-90A53AD929A0}"/>
              </a:ext>
            </a:extLst>
          </p:cNvPr>
          <p:cNvGrpSpPr/>
          <p:nvPr/>
        </p:nvGrpSpPr>
        <p:grpSpPr>
          <a:xfrm>
            <a:off x="347300" y="2105995"/>
            <a:ext cx="1860706" cy="2593136"/>
            <a:chOff x="347300" y="2105995"/>
            <a:chExt cx="1860706" cy="2593136"/>
          </a:xfrm>
        </p:grpSpPr>
        <p:sp>
          <p:nvSpPr>
            <p:cNvPr id="41" name="object 29">
              <a:extLst>
                <a:ext uri="{FF2B5EF4-FFF2-40B4-BE49-F238E27FC236}">
                  <a16:creationId xmlns:a16="http://schemas.microsoft.com/office/drawing/2014/main" id="{7204DB52-A6DE-1A76-DF20-E20ED530D8D3}"/>
                </a:ext>
              </a:extLst>
            </p:cNvPr>
            <p:cNvSpPr txBox="1"/>
            <p:nvPr/>
          </p:nvSpPr>
          <p:spPr>
            <a:xfrm>
              <a:off x="347300" y="3583184"/>
              <a:ext cx="1860706" cy="1115947"/>
            </a:xfrm>
            <a:prstGeom prst="rect">
              <a:avLst/>
            </a:prstGeom>
          </p:spPr>
          <p:txBody>
            <a:bodyPr vert="horz" wrap="square" lIns="0" tIns="12700" rIns="0" bIns="0" rtlCol="0" anchor="t">
              <a:spAutoFit/>
            </a:bodyPr>
            <a:lstStyle/>
            <a:p>
              <a:pPr marL="12700" marR="5080">
                <a:lnSpc>
                  <a:spcPct val="110000"/>
                </a:lnSpc>
                <a:spcBef>
                  <a:spcPts val="100"/>
                </a:spcBef>
              </a:pPr>
              <a:r>
                <a:rPr lang="de-DE" sz="1600" spc="-10" dirty="0">
                  <a:solidFill>
                    <a:srgbClr val="FFFFFF"/>
                  </a:solidFill>
                  <a:latin typeface="Calmetta"/>
                  <a:cs typeface="Calmetta"/>
                </a:rPr>
                <a:t>Sie registrieren</a:t>
              </a:r>
              <a:br>
                <a:rPr lang="de-DE" sz="1600" spc="-10" dirty="0">
                  <a:solidFill>
                    <a:srgbClr val="FFFFFF"/>
                  </a:solidFill>
                  <a:latin typeface="Calmetta"/>
                  <a:cs typeface="Calmetta"/>
                </a:rPr>
              </a:br>
              <a:r>
                <a:rPr lang="de-DE" sz="1600" spc="-10" dirty="0">
                  <a:solidFill>
                    <a:srgbClr val="FFFFFF"/>
                  </a:solidFill>
                  <a:latin typeface="Calmetta"/>
                  <a:cs typeface="Calmetta"/>
                </a:rPr>
                <a:t>sich einmalig im </a:t>
              </a:r>
              <a:r>
                <a:rPr lang="de-DE" sz="1600" spc="-10" dirty="0" err="1">
                  <a:solidFill>
                    <a:schemeClr val="accent3"/>
                  </a:solidFill>
                  <a:latin typeface="Calmetta"/>
                  <a:cs typeface="Calmetta"/>
                </a:rPr>
                <a:t>meinJobRad</a:t>
              </a:r>
              <a:r>
                <a:rPr lang="de-DE" sz="1600" dirty="0">
                  <a:solidFill>
                    <a:schemeClr val="accent3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®</a:t>
              </a:r>
              <a:r>
                <a:rPr lang="de-DE" sz="1600" spc="-10" dirty="0">
                  <a:solidFill>
                    <a:schemeClr val="accent3"/>
                  </a:solidFill>
                  <a:latin typeface="Calmetta"/>
                  <a:cs typeface="Calmetta"/>
                </a:rPr>
                <a:t>-Portal</a:t>
              </a:r>
              <a:r>
                <a:rPr lang="de-DE" sz="1600" spc="-10" dirty="0">
                  <a:solidFill>
                    <a:srgbClr val="FFFFFF"/>
                  </a:solidFill>
                  <a:latin typeface="Calmetta"/>
                  <a:cs typeface="Calmetta"/>
                </a:rPr>
                <a:t> Ihres Unternehmens.</a:t>
              </a:r>
              <a:endParaRPr lang="de-DE" sz="1600" dirty="0">
                <a:latin typeface="Calmetta"/>
                <a:cs typeface="Calmetta"/>
              </a:endParaRPr>
            </a:p>
          </p:txBody>
        </p:sp>
        <p:sp>
          <p:nvSpPr>
            <p:cNvPr id="42" name="object 5">
              <a:extLst>
                <a:ext uri="{FF2B5EF4-FFF2-40B4-BE49-F238E27FC236}">
                  <a16:creationId xmlns:a16="http://schemas.microsoft.com/office/drawing/2014/main" id="{A15D6BC0-5478-29AD-E1A0-2E568A0D0EF4}"/>
                </a:ext>
              </a:extLst>
            </p:cNvPr>
            <p:cNvSpPr/>
            <p:nvPr/>
          </p:nvSpPr>
          <p:spPr>
            <a:xfrm>
              <a:off x="360004" y="2105995"/>
              <a:ext cx="1260475" cy="1260475"/>
            </a:xfrm>
            <a:custGeom>
              <a:avLst/>
              <a:gdLst/>
              <a:ahLst/>
              <a:cxnLst/>
              <a:rect l="l" t="t" r="r" b="b"/>
              <a:pathLst>
                <a:path w="1260475" h="1260475">
                  <a:moveTo>
                    <a:pt x="629996" y="0"/>
                  </a:moveTo>
                  <a:lnTo>
                    <a:pt x="582978" y="1728"/>
                  </a:lnTo>
                  <a:lnTo>
                    <a:pt x="536898" y="6830"/>
                  </a:lnTo>
                  <a:lnTo>
                    <a:pt x="491880" y="15186"/>
                  </a:lnTo>
                  <a:lnTo>
                    <a:pt x="448043" y="26674"/>
                  </a:lnTo>
                  <a:lnTo>
                    <a:pt x="405510" y="41170"/>
                  </a:lnTo>
                  <a:lnTo>
                    <a:pt x="364403" y="58555"/>
                  </a:lnTo>
                  <a:lnTo>
                    <a:pt x="324844" y="78704"/>
                  </a:lnTo>
                  <a:lnTo>
                    <a:pt x="286954" y="101498"/>
                  </a:lnTo>
                  <a:lnTo>
                    <a:pt x="250856" y="126815"/>
                  </a:lnTo>
                  <a:lnTo>
                    <a:pt x="216670" y="154531"/>
                  </a:lnTo>
                  <a:lnTo>
                    <a:pt x="184519" y="184526"/>
                  </a:lnTo>
                  <a:lnTo>
                    <a:pt x="154525" y="216677"/>
                  </a:lnTo>
                  <a:lnTo>
                    <a:pt x="126810" y="250864"/>
                  </a:lnTo>
                  <a:lnTo>
                    <a:pt x="101495" y="286963"/>
                  </a:lnTo>
                  <a:lnTo>
                    <a:pt x="78701" y="324854"/>
                  </a:lnTo>
                  <a:lnTo>
                    <a:pt x="58552" y="364414"/>
                  </a:lnTo>
                  <a:lnTo>
                    <a:pt x="41169" y="405521"/>
                  </a:lnTo>
                  <a:lnTo>
                    <a:pt x="26673" y="448054"/>
                  </a:lnTo>
                  <a:lnTo>
                    <a:pt x="15186" y="491892"/>
                  </a:lnTo>
                  <a:lnTo>
                    <a:pt x="6830" y="536911"/>
                  </a:lnTo>
                  <a:lnTo>
                    <a:pt x="1727" y="582990"/>
                  </a:lnTo>
                  <a:lnTo>
                    <a:pt x="0" y="630008"/>
                  </a:lnTo>
                  <a:lnTo>
                    <a:pt x="1727" y="677026"/>
                  </a:lnTo>
                  <a:lnTo>
                    <a:pt x="6830" y="723106"/>
                  </a:lnTo>
                  <a:lnTo>
                    <a:pt x="15186" y="768125"/>
                  </a:lnTo>
                  <a:lnTo>
                    <a:pt x="26673" y="811961"/>
                  </a:lnTo>
                  <a:lnTo>
                    <a:pt x="41169" y="854494"/>
                  </a:lnTo>
                  <a:lnTo>
                    <a:pt x="58552" y="895601"/>
                  </a:lnTo>
                  <a:lnTo>
                    <a:pt x="78701" y="935160"/>
                  </a:lnTo>
                  <a:lnTo>
                    <a:pt x="101495" y="973050"/>
                  </a:lnTo>
                  <a:lnTo>
                    <a:pt x="126810" y="1009149"/>
                  </a:lnTo>
                  <a:lnTo>
                    <a:pt x="154525" y="1043334"/>
                  </a:lnTo>
                  <a:lnTo>
                    <a:pt x="184519" y="1075485"/>
                  </a:lnTo>
                  <a:lnTo>
                    <a:pt x="216670" y="1105479"/>
                  </a:lnTo>
                  <a:lnTo>
                    <a:pt x="250856" y="1133194"/>
                  </a:lnTo>
                  <a:lnTo>
                    <a:pt x="286954" y="1158509"/>
                  </a:lnTo>
                  <a:lnTo>
                    <a:pt x="324844" y="1181303"/>
                  </a:lnTo>
                  <a:lnTo>
                    <a:pt x="364403" y="1201452"/>
                  </a:lnTo>
                  <a:lnTo>
                    <a:pt x="405510" y="1218835"/>
                  </a:lnTo>
                  <a:lnTo>
                    <a:pt x="448043" y="1233332"/>
                  </a:lnTo>
                  <a:lnTo>
                    <a:pt x="491880" y="1244818"/>
                  </a:lnTo>
                  <a:lnTo>
                    <a:pt x="536898" y="1253174"/>
                  </a:lnTo>
                  <a:lnTo>
                    <a:pt x="582978" y="1258277"/>
                  </a:lnTo>
                  <a:lnTo>
                    <a:pt x="629996" y="1260005"/>
                  </a:lnTo>
                  <a:lnTo>
                    <a:pt x="677014" y="1258277"/>
                  </a:lnTo>
                  <a:lnTo>
                    <a:pt x="723093" y="1253174"/>
                  </a:lnTo>
                  <a:lnTo>
                    <a:pt x="768112" y="1244818"/>
                  </a:lnTo>
                  <a:lnTo>
                    <a:pt x="811949" y="1233332"/>
                  </a:lnTo>
                  <a:lnTo>
                    <a:pt x="854481" y="1218835"/>
                  </a:lnTo>
                  <a:lnTo>
                    <a:pt x="895588" y="1201452"/>
                  </a:lnTo>
                  <a:lnTo>
                    <a:pt x="935147" y="1181303"/>
                  </a:lnTo>
                  <a:lnTo>
                    <a:pt x="973037" y="1158509"/>
                  </a:lnTo>
                  <a:lnTo>
                    <a:pt x="1009136" y="1133194"/>
                  </a:lnTo>
                  <a:lnTo>
                    <a:pt x="1043321" y="1105479"/>
                  </a:lnTo>
                  <a:lnTo>
                    <a:pt x="1075472" y="1075485"/>
                  </a:lnTo>
                  <a:lnTo>
                    <a:pt x="1105466" y="1043334"/>
                  </a:lnTo>
                  <a:lnTo>
                    <a:pt x="1133182" y="1009149"/>
                  </a:lnTo>
                  <a:lnTo>
                    <a:pt x="1158497" y="973050"/>
                  </a:lnTo>
                  <a:lnTo>
                    <a:pt x="1181290" y="935160"/>
                  </a:lnTo>
                  <a:lnTo>
                    <a:pt x="1201439" y="895601"/>
                  </a:lnTo>
                  <a:lnTo>
                    <a:pt x="1218823" y="854494"/>
                  </a:lnTo>
                  <a:lnTo>
                    <a:pt x="1233319" y="811961"/>
                  </a:lnTo>
                  <a:lnTo>
                    <a:pt x="1244806" y="768125"/>
                  </a:lnTo>
                  <a:lnTo>
                    <a:pt x="1253161" y="723106"/>
                  </a:lnTo>
                  <a:lnTo>
                    <a:pt x="1258264" y="677026"/>
                  </a:lnTo>
                  <a:lnTo>
                    <a:pt x="1259992" y="630008"/>
                  </a:lnTo>
                  <a:lnTo>
                    <a:pt x="1258264" y="582990"/>
                  </a:lnTo>
                  <a:lnTo>
                    <a:pt x="1253161" y="536911"/>
                  </a:lnTo>
                  <a:lnTo>
                    <a:pt x="1244806" y="491892"/>
                  </a:lnTo>
                  <a:lnTo>
                    <a:pt x="1233319" y="448054"/>
                  </a:lnTo>
                  <a:lnTo>
                    <a:pt x="1218823" y="405521"/>
                  </a:lnTo>
                  <a:lnTo>
                    <a:pt x="1201439" y="364414"/>
                  </a:lnTo>
                  <a:lnTo>
                    <a:pt x="1181290" y="324854"/>
                  </a:lnTo>
                  <a:lnTo>
                    <a:pt x="1158497" y="286963"/>
                  </a:lnTo>
                  <a:lnTo>
                    <a:pt x="1133182" y="250864"/>
                  </a:lnTo>
                  <a:lnTo>
                    <a:pt x="1105466" y="216677"/>
                  </a:lnTo>
                  <a:lnTo>
                    <a:pt x="1075472" y="184526"/>
                  </a:lnTo>
                  <a:lnTo>
                    <a:pt x="1043321" y="154531"/>
                  </a:lnTo>
                  <a:lnTo>
                    <a:pt x="1009136" y="126815"/>
                  </a:lnTo>
                  <a:lnTo>
                    <a:pt x="973037" y="101498"/>
                  </a:lnTo>
                  <a:lnTo>
                    <a:pt x="935147" y="78704"/>
                  </a:lnTo>
                  <a:lnTo>
                    <a:pt x="895588" y="58555"/>
                  </a:lnTo>
                  <a:lnTo>
                    <a:pt x="854481" y="41170"/>
                  </a:lnTo>
                  <a:lnTo>
                    <a:pt x="811949" y="26674"/>
                  </a:lnTo>
                  <a:lnTo>
                    <a:pt x="768112" y="15186"/>
                  </a:lnTo>
                  <a:lnTo>
                    <a:pt x="723093" y="6830"/>
                  </a:lnTo>
                  <a:lnTo>
                    <a:pt x="677014" y="1728"/>
                  </a:lnTo>
                  <a:lnTo>
                    <a:pt x="62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43" name="Grafik 42">
            <a:extLst>
              <a:ext uri="{FF2B5EF4-FFF2-40B4-BE49-F238E27FC236}">
                <a16:creationId xmlns:a16="http://schemas.microsoft.com/office/drawing/2014/main" id="{819E3A83-60D9-D150-7863-1571DA489D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55" y="2496286"/>
            <a:ext cx="814293" cy="48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49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CE74FB8D-6DA5-835E-AB9F-78AFEAFB8B25}"/>
              </a:ext>
            </a:extLst>
          </p:cNvPr>
          <p:cNvSpPr txBox="1">
            <a:spLocks/>
          </p:cNvSpPr>
          <p:nvPr/>
        </p:nvSpPr>
        <p:spPr>
          <a:xfrm>
            <a:off x="395288" y="2440316"/>
            <a:ext cx="3600450" cy="3671135"/>
          </a:xfrm>
          <a:prstGeom prst="rect">
            <a:avLst/>
          </a:prstGeom>
        </p:spPr>
        <p:txBody>
          <a:bodyPr vert="horz" lIns="0" tIns="0" rIns="0" bIns="0" numCol="1" spcCol="396000" rtlCol="0" anchor="t" anchorCtr="0">
            <a:noAutofit/>
          </a:bodyPr>
          <a:lstStyle>
            <a:lvl1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 marL="360363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0" name="object 65">
            <a:extLst>
              <a:ext uri="{FF2B5EF4-FFF2-40B4-BE49-F238E27FC236}">
                <a16:creationId xmlns:a16="http://schemas.microsoft.com/office/drawing/2014/main" id="{4B54AD9A-BAF4-0F02-39A6-95F56843C8FF}"/>
              </a:ext>
            </a:extLst>
          </p:cNvPr>
          <p:cNvSpPr/>
          <p:nvPr/>
        </p:nvSpPr>
        <p:spPr>
          <a:xfrm>
            <a:off x="9013383" y="4037846"/>
            <a:ext cx="2037762" cy="2037762"/>
          </a:xfrm>
          <a:custGeom>
            <a:avLst/>
            <a:gdLst/>
            <a:ahLst/>
            <a:cxnLst/>
            <a:rect l="l" t="t" r="r" b="b"/>
            <a:pathLst>
              <a:path w="1940559" h="1940559">
                <a:moveTo>
                  <a:pt x="970203" y="0"/>
                </a:moveTo>
                <a:lnTo>
                  <a:pt x="921781" y="1187"/>
                </a:lnTo>
                <a:lnTo>
                  <a:pt x="873972" y="4712"/>
                </a:lnTo>
                <a:lnTo>
                  <a:pt x="826834" y="10519"/>
                </a:lnTo>
                <a:lnTo>
                  <a:pt x="780422" y="18552"/>
                </a:lnTo>
                <a:lnTo>
                  <a:pt x="734791" y="28757"/>
                </a:lnTo>
                <a:lnTo>
                  <a:pt x="689997" y="41076"/>
                </a:lnTo>
                <a:lnTo>
                  <a:pt x="646095" y="55455"/>
                </a:lnTo>
                <a:lnTo>
                  <a:pt x="603141" y="71839"/>
                </a:lnTo>
                <a:lnTo>
                  <a:pt x="561191" y="90171"/>
                </a:lnTo>
                <a:lnTo>
                  <a:pt x="520300" y="110396"/>
                </a:lnTo>
                <a:lnTo>
                  <a:pt x="480524" y="132458"/>
                </a:lnTo>
                <a:lnTo>
                  <a:pt x="441919" y="156302"/>
                </a:lnTo>
                <a:lnTo>
                  <a:pt x="404539" y="181873"/>
                </a:lnTo>
                <a:lnTo>
                  <a:pt x="368441" y="209114"/>
                </a:lnTo>
                <a:lnTo>
                  <a:pt x="333680" y="237970"/>
                </a:lnTo>
                <a:lnTo>
                  <a:pt x="300311" y="268385"/>
                </a:lnTo>
                <a:lnTo>
                  <a:pt x="268391" y="300305"/>
                </a:lnTo>
                <a:lnTo>
                  <a:pt x="237975" y="333672"/>
                </a:lnTo>
                <a:lnTo>
                  <a:pt x="209119" y="368433"/>
                </a:lnTo>
                <a:lnTo>
                  <a:pt x="181877" y="404530"/>
                </a:lnTo>
                <a:lnTo>
                  <a:pt x="156306" y="441910"/>
                </a:lnTo>
                <a:lnTo>
                  <a:pt x="132461" y="480515"/>
                </a:lnTo>
                <a:lnTo>
                  <a:pt x="110399" y="520290"/>
                </a:lnTo>
                <a:lnTo>
                  <a:pt x="90173" y="561181"/>
                </a:lnTo>
                <a:lnTo>
                  <a:pt x="71841" y="603130"/>
                </a:lnTo>
                <a:lnTo>
                  <a:pt x="55457" y="646084"/>
                </a:lnTo>
                <a:lnTo>
                  <a:pt x="41077" y="689985"/>
                </a:lnTo>
                <a:lnTo>
                  <a:pt x="28757" y="734779"/>
                </a:lnTo>
                <a:lnTo>
                  <a:pt x="18553" y="780410"/>
                </a:lnTo>
                <a:lnTo>
                  <a:pt x="10519" y="826822"/>
                </a:lnTo>
                <a:lnTo>
                  <a:pt x="4712" y="873960"/>
                </a:lnTo>
                <a:lnTo>
                  <a:pt x="1187" y="921768"/>
                </a:lnTo>
                <a:lnTo>
                  <a:pt x="0" y="970191"/>
                </a:lnTo>
                <a:lnTo>
                  <a:pt x="1187" y="1018613"/>
                </a:lnTo>
                <a:lnTo>
                  <a:pt x="4712" y="1066421"/>
                </a:lnTo>
                <a:lnTo>
                  <a:pt x="10519" y="1113560"/>
                </a:lnTo>
                <a:lnTo>
                  <a:pt x="18553" y="1159972"/>
                </a:lnTo>
                <a:lnTo>
                  <a:pt x="28757" y="1205603"/>
                </a:lnTo>
                <a:lnTo>
                  <a:pt x="41077" y="1250397"/>
                </a:lnTo>
                <a:lnTo>
                  <a:pt x="55457" y="1294299"/>
                </a:lnTo>
                <a:lnTo>
                  <a:pt x="71841" y="1337253"/>
                </a:lnTo>
                <a:lnTo>
                  <a:pt x="90173" y="1379203"/>
                </a:lnTo>
                <a:lnTo>
                  <a:pt x="110399" y="1420094"/>
                </a:lnTo>
                <a:lnTo>
                  <a:pt x="132461" y="1459870"/>
                </a:lnTo>
                <a:lnTo>
                  <a:pt x="156306" y="1498475"/>
                </a:lnTo>
                <a:lnTo>
                  <a:pt x="181877" y="1535855"/>
                </a:lnTo>
                <a:lnTo>
                  <a:pt x="209119" y="1571953"/>
                </a:lnTo>
                <a:lnTo>
                  <a:pt x="237975" y="1606714"/>
                </a:lnTo>
                <a:lnTo>
                  <a:pt x="268391" y="1640083"/>
                </a:lnTo>
                <a:lnTo>
                  <a:pt x="300311" y="1672003"/>
                </a:lnTo>
                <a:lnTo>
                  <a:pt x="333680" y="1702419"/>
                </a:lnTo>
                <a:lnTo>
                  <a:pt x="368441" y="1731275"/>
                </a:lnTo>
                <a:lnTo>
                  <a:pt x="404539" y="1758517"/>
                </a:lnTo>
                <a:lnTo>
                  <a:pt x="441919" y="1784088"/>
                </a:lnTo>
                <a:lnTo>
                  <a:pt x="480524" y="1807932"/>
                </a:lnTo>
                <a:lnTo>
                  <a:pt x="520300" y="1829995"/>
                </a:lnTo>
                <a:lnTo>
                  <a:pt x="561191" y="1850221"/>
                </a:lnTo>
                <a:lnTo>
                  <a:pt x="603141" y="1868553"/>
                </a:lnTo>
                <a:lnTo>
                  <a:pt x="646095" y="1884937"/>
                </a:lnTo>
                <a:lnTo>
                  <a:pt x="689997" y="1899317"/>
                </a:lnTo>
                <a:lnTo>
                  <a:pt x="734791" y="1911637"/>
                </a:lnTo>
                <a:lnTo>
                  <a:pt x="780422" y="1921841"/>
                </a:lnTo>
                <a:lnTo>
                  <a:pt x="826834" y="1929875"/>
                </a:lnTo>
                <a:lnTo>
                  <a:pt x="873972" y="1935682"/>
                </a:lnTo>
                <a:lnTo>
                  <a:pt x="921781" y="1939207"/>
                </a:lnTo>
                <a:lnTo>
                  <a:pt x="970203" y="1940394"/>
                </a:lnTo>
                <a:lnTo>
                  <a:pt x="1018626" y="1939207"/>
                </a:lnTo>
                <a:lnTo>
                  <a:pt x="1066434" y="1935682"/>
                </a:lnTo>
                <a:lnTo>
                  <a:pt x="1113572" y="1929875"/>
                </a:lnTo>
                <a:lnTo>
                  <a:pt x="1159985" y="1921841"/>
                </a:lnTo>
                <a:lnTo>
                  <a:pt x="1205616" y="1911637"/>
                </a:lnTo>
                <a:lnTo>
                  <a:pt x="1250410" y="1899317"/>
                </a:lnTo>
                <a:lnTo>
                  <a:pt x="1294312" y="1884937"/>
                </a:lnTo>
                <a:lnTo>
                  <a:pt x="1337265" y="1868553"/>
                </a:lnTo>
                <a:lnTo>
                  <a:pt x="1379215" y="1850221"/>
                </a:lnTo>
                <a:lnTo>
                  <a:pt x="1420106" y="1829995"/>
                </a:lnTo>
                <a:lnTo>
                  <a:pt x="1459882" y="1807932"/>
                </a:lnTo>
                <a:lnTo>
                  <a:pt x="1498488" y="1784088"/>
                </a:lnTo>
                <a:lnTo>
                  <a:pt x="1535868" y="1758517"/>
                </a:lnTo>
                <a:lnTo>
                  <a:pt x="1571966" y="1731275"/>
                </a:lnTo>
                <a:lnTo>
                  <a:pt x="1606727" y="1702419"/>
                </a:lnTo>
                <a:lnTo>
                  <a:pt x="1640095" y="1672003"/>
                </a:lnTo>
                <a:lnTo>
                  <a:pt x="1672015" y="1640083"/>
                </a:lnTo>
                <a:lnTo>
                  <a:pt x="1702431" y="1606714"/>
                </a:lnTo>
                <a:lnTo>
                  <a:pt x="1731288" y="1571953"/>
                </a:lnTo>
                <a:lnTo>
                  <a:pt x="1758530" y="1535855"/>
                </a:lnTo>
                <a:lnTo>
                  <a:pt x="1784100" y="1498475"/>
                </a:lnTo>
                <a:lnTo>
                  <a:pt x="1807945" y="1459870"/>
                </a:lnTo>
                <a:lnTo>
                  <a:pt x="1830008" y="1420094"/>
                </a:lnTo>
                <a:lnTo>
                  <a:pt x="1850233" y="1379203"/>
                </a:lnTo>
                <a:lnTo>
                  <a:pt x="1868566" y="1337253"/>
                </a:lnTo>
                <a:lnTo>
                  <a:pt x="1884950" y="1294299"/>
                </a:lnTo>
                <a:lnTo>
                  <a:pt x="1899329" y="1250397"/>
                </a:lnTo>
                <a:lnTo>
                  <a:pt x="1911649" y="1205603"/>
                </a:lnTo>
                <a:lnTo>
                  <a:pt x="1921854" y="1159972"/>
                </a:lnTo>
                <a:lnTo>
                  <a:pt x="1929888" y="1113560"/>
                </a:lnTo>
                <a:lnTo>
                  <a:pt x="1935695" y="1066421"/>
                </a:lnTo>
                <a:lnTo>
                  <a:pt x="1939220" y="1018613"/>
                </a:lnTo>
                <a:lnTo>
                  <a:pt x="1940407" y="970191"/>
                </a:lnTo>
                <a:lnTo>
                  <a:pt x="1939220" y="921768"/>
                </a:lnTo>
                <a:lnTo>
                  <a:pt x="1935695" y="873960"/>
                </a:lnTo>
                <a:lnTo>
                  <a:pt x="1929888" y="826822"/>
                </a:lnTo>
                <a:lnTo>
                  <a:pt x="1921854" y="780410"/>
                </a:lnTo>
                <a:lnTo>
                  <a:pt x="1911649" y="734779"/>
                </a:lnTo>
                <a:lnTo>
                  <a:pt x="1899329" y="689985"/>
                </a:lnTo>
                <a:lnTo>
                  <a:pt x="1884950" y="646084"/>
                </a:lnTo>
                <a:lnTo>
                  <a:pt x="1868566" y="603130"/>
                </a:lnTo>
                <a:lnTo>
                  <a:pt x="1850233" y="561181"/>
                </a:lnTo>
                <a:lnTo>
                  <a:pt x="1830008" y="520290"/>
                </a:lnTo>
                <a:lnTo>
                  <a:pt x="1807945" y="480515"/>
                </a:lnTo>
                <a:lnTo>
                  <a:pt x="1784100" y="441910"/>
                </a:lnTo>
                <a:lnTo>
                  <a:pt x="1758530" y="404530"/>
                </a:lnTo>
                <a:lnTo>
                  <a:pt x="1731288" y="368433"/>
                </a:lnTo>
                <a:lnTo>
                  <a:pt x="1702431" y="333672"/>
                </a:lnTo>
                <a:lnTo>
                  <a:pt x="1672015" y="300305"/>
                </a:lnTo>
                <a:lnTo>
                  <a:pt x="1640095" y="268385"/>
                </a:lnTo>
                <a:lnTo>
                  <a:pt x="1606727" y="237970"/>
                </a:lnTo>
                <a:lnTo>
                  <a:pt x="1571966" y="209114"/>
                </a:lnTo>
                <a:lnTo>
                  <a:pt x="1535868" y="181873"/>
                </a:lnTo>
                <a:lnTo>
                  <a:pt x="1498488" y="156302"/>
                </a:lnTo>
                <a:lnTo>
                  <a:pt x="1459882" y="132458"/>
                </a:lnTo>
                <a:lnTo>
                  <a:pt x="1420106" y="110396"/>
                </a:lnTo>
                <a:lnTo>
                  <a:pt x="1379215" y="90171"/>
                </a:lnTo>
                <a:lnTo>
                  <a:pt x="1337265" y="71839"/>
                </a:lnTo>
                <a:lnTo>
                  <a:pt x="1294312" y="55455"/>
                </a:lnTo>
                <a:lnTo>
                  <a:pt x="1250410" y="41076"/>
                </a:lnTo>
                <a:lnTo>
                  <a:pt x="1205616" y="28757"/>
                </a:lnTo>
                <a:lnTo>
                  <a:pt x="1159985" y="18552"/>
                </a:lnTo>
                <a:lnTo>
                  <a:pt x="1113572" y="10519"/>
                </a:lnTo>
                <a:lnTo>
                  <a:pt x="1066434" y="4712"/>
                </a:lnTo>
                <a:lnTo>
                  <a:pt x="1018626" y="1187"/>
                </a:lnTo>
                <a:lnTo>
                  <a:pt x="970203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id="{988EB286-F20D-C8CD-4B03-A6D7254079FE}"/>
              </a:ext>
            </a:extLst>
          </p:cNvPr>
          <p:cNvSpPr txBox="1"/>
          <p:nvPr/>
        </p:nvSpPr>
        <p:spPr>
          <a:xfrm>
            <a:off x="9204949" y="4518986"/>
            <a:ext cx="1654629" cy="1034386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indent="-42545" algn="ctr">
              <a:lnSpc>
                <a:spcPts val="2000"/>
              </a:lnSpc>
              <a:spcBef>
                <a:spcPts val="200"/>
              </a:spcBef>
            </a:pPr>
            <a:r>
              <a:rPr lang="de-DE" sz="1400" b="1" spc="-20" dirty="0">
                <a:solidFill>
                  <a:schemeClr val="accent2"/>
                </a:solidFill>
                <a:cs typeface="Calmetta"/>
              </a:rPr>
              <a:t>Alle Infos auf einen Blick – digital, browserbasiert &amp; mobil zugänglich.</a:t>
            </a:r>
            <a:endParaRPr lang="de-DE" sz="1400" b="1" dirty="0">
              <a:solidFill>
                <a:schemeClr val="accent2"/>
              </a:solidFill>
              <a:cs typeface="Calmetta"/>
            </a:endParaRPr>
          </a:p>
        </p:txBody>
      </p:sp>
      <p:pic>
        <p:nvPicPr>
          <p:cNvPr id="12" name="Grafik 11" descr="Ein Bild, das Elektronik, Notebook Notizbuch, Computer, computer enthält.&#10;&#10;KI-generierte Inhalte können fehlerhaft sein.">
            <a:extLst>
              <a:ext uri="{FF2B5EF4-FFF2-40B4-BE49-F238E27FC236}">
                <a16:creationId xmlns:a16="http://schemas.microsoft.com/office/drawing/2014/main" id="{E382F3F3-0BFE-D608-A8B0-1E0A53837A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9122"/>
            <a:ext cx="7382502" cy="6141053"/>
          </a:xfrm>
          <a:prstGeom prst="rect">
            <a:avLst/>
          </a:prstGeom>
        </p:spPr>
      </p:pic>
      <p:sp>
        <p:nvSpPr>
          <p:cNvPr id="13" name="Vertikaler Textplatzhalter 13">
            <a:extLst>
              <a:ext uri="{FF2B5EF4-FFF2-40B4-BE49-F238E27FC236}">
                <a16:creationId xmlns:a16="http://schemas.microsoft.com/office/drawing/2014/main" id="{2E76949B-9EF1-7C3F-7A9B-17F5A0B73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55850" y="1292264"/>
            <a:ext cx="4473492" cy="4138347"/>
          </a:xfrm>
        </p:spPr>
        <p:txBody>
          <a:bodyPr/>
          <a:lstStyle/>
          <a:p>
            <a:pPr marL="360363" indent="-342900">
              <a:buFont typeface="Arial" panose="020B0604020202020204" pitchFamily="34" charset="0"/>
              <a:buChar char="•"/>
            </a:pPr>
            <a:r>
              <a:rPr lang="de-DE" dirty="0"/>
              <a:t>Einmalige und kostenlose Registrierung</a:t>
            </a:r>
          </a:p>
          <a:p>
            <a:pPr marL="360363" indent="-342900">
              <a:buFont typeface="Arial" panose="020B0604020202020204" pitchFamily="34" charset="0"/>
              <a:buChar char="•"/>
            </a:pPr>
            <a:r>
              <a:rPr lang="de-DE" dirty="0"/>
              <a:t>Erklärvideos, z. B.: Wie bestelle ich mein JobRad</a:t>
            </a:r>
            <a:r>
              <a:rPr lang="de-DE" baseline="30000" dirty="0"/>
              <a:t>®</a:t>
            </a:r>
            <a:r>
              <a:rPr lang="de-DE" dirty="0"/>
              <a:t> im </a:t>
            </a:r>
            <a:r>
              <a:rPr lang="de-DE" dirty="0">
                <a:latin typeface="+mj-lt"/>
              </a:rPr>
              <a:t>meinJobRad</a:t>
            </a:r>
            <a:r>
              <a:rPr lang="de-DE" baseline="30000" dirty="0">
                <a:latin typeface="+mj-lt"/>
              </a:rPr>
              <a:t>®</a:t>
            </a:r>
            <a:r>
              <a:rPr lang="de-DE" dirty="0">
                <a:latin typeface="+mj-lt"/>
              </a:rPr>
              <a:t>-Portal</a:t>
            </a:r>
          </a:p>
          <a:p>
            <a:pPr marL="360363" indent="-342900">
              <a:buFont typeface="Arial" panose="020B0604020202020204" pitchFamily="34" charset="0"/>
              <a:buChar char="•"/>
            </a:pPr>
            <a:r>
              <a:rPr lang="de-DE" dirty="0"/>
              <a:t>Ihre Startseite mit den individuellen Konditionen Ihres Unternehmens</a:t>
            </a:r>
          </a:p>
          <a:p>
            <a:pPr marL="360363" indent="-342900">
              <a:buFont typeface="Arial" panose="020B0604020202020204" pitchFamily="34" charset="0"/>
              <a:buChar char="•"/>
            </a:pPr>
            <a:r>
              <a:rPr lang="de-DE" dirty="0"/>
              <a:t>Übersicht für leasingfähiges Zubehör</a:t>
            </a:r>
          </a:p>
          <a:p>
            <a:pPr marL="360363" indent="-342900">
              <a:buFont typeface="Arial" panose="020B0604020202020204" pitchFamily="34" charset="0"/>
              <a:buChar char="•"/>
            </a:pPr>
            <a:r>
              <a:rPr lang="de-DE" dirty="0"/>
              <a:t>Bestellung und Statusabfrage</a:t>
            </a:r>
            <a:br>
              <a:rPr lang="de-DE" dirty="0"/>
            </a:br>
            <a:r>
              <a:rPr lang="de-DE" dirty="0"/>
              <a:t>Ihres Wunschrads</a:t>
            </a:r>
          </a:p>
          <a:p>
            <a:pPr marL="360363" indent="-342900">
              <a:buFont typeface="Arial" panose="020B0604020202020204" pitchFamily="34" charset="0"/>
              <a:buChar char="•"/>
            </a:pPr>
            <a:r>
              <a:rPr lang="de-DE" dirty="0"/>
              <a:t>Antworten auf die</a:t>
            </a:r>
            <a:br>
              <a:rPr lang="de-DE" dirty="0"/>
            </a:br>
            <a:r>
              <a:rPr lang="de-DE" dirty="0"/>
              <a:t>häufigsten Fragen (FAQ)</a:t>
            </a:r>
          </a:p>
        </p:txBody>
      </p:sp>
      <p:sp>
        <p:nvSpPr>
          <p:cNvPr id="14" name="Titel 2">
            <a:extLst>
              <a:ext uri="{FF2B5EF4-FFF2-40B4-BE49-F238E27FC236}">
                <a16:creationId xmlns:a16="http://schemas.microsoft.com/office/drawing/2014/main" id="{C78235E5-32DF-4ACB-A92A-B11AA5909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612000"/>
          </a:xfrm>
        </p:spPr>
        <p:txBody>
          <a:bodyPr/>
          <a:lstStyle/>
          <a:p>
            <a:r>
              <a:rPr lang="de-DE" dirty="0"/>
              <a:t>Ihr meinJobRad</a:t>
            </a:r>
            <a:r>
              <a:rPr lang="de-DE" baseline="30000" dirty="0"/>
              <a:t>®</a:t>
            </a:r>
            <a:r>
              <a:rPr lang="de-DE" dirty="0"/>
              <a:t>-Portal</a:t>
            </a:r>
          </a:p>
        </p:txBody>
      </p:sp>
    </p:spTree>
    <p:extLst>
      <p:ext uri="{BB962C8B-B14F-4D97-AF65-F5344CB8AC3E}">
        <p14:creationId xmlns:p14="http://schemas.microsoft.com/office/powerpoint/2010/main" val="2285179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>
            <a:extLst>
              <a:ext uri="{FF2B5EF4-FFF2-40B4-BE49-F238E27FC236}">
                <a16:creationId xmlns:a16="http://schemas.microsoft.com/office/drawing/2014/main" id="{2A9804A6-40ED-E765-9DB0-E0487FFB1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920750"/>
          </a:xfrm>
        </p:spPr>
        <p:txBody>
          <a:bodyPr/>
          <a:lstStyle/>
          <a:p>
            <a:r>
              <a:rPr lang="de-DE"/>
              <a:t>Ihre Konditionen bei [Unternehmen] im Überblick.</a:t>
            </a:r>
          </a:p>
        </p:txBody>
      </p:sp>
      <p:graphicFrame>
        <p:nvGraphicFramePr>
          <p:cNvPr id="7" name="Tabelle 3">
            <a:extLst>
              <a:ext uri="{FF2B5EF4-FFF2-40B4-BE49-F238E27FC236}">
                <a16:creationId xmlns:a16="http://schemas.microsoft.com/office/drawing/2014/main" id="{DED20E82-F6CB-B983-E865-FED4580661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898759"/>
              </p:ext>
            </p:extLst>
          </p:nvPr>
        </p:nvGraphicFramePr>
        <p:xfrm>
          <a:off x="395289" y="1224000"/>
          <a:ext cx="10228580" cy="2012315"/>
        </p:xfrm>
        <a:graphic>
          <a:graphicData uri="http://schemas.openxmlformats.org/drawingml/2006/table">
            <a:tbl>
              <a:tblPr firstCol="1" bandRow="1">
                <a:tableStyleId>{35758FB7-9AC5-4552-8A53-C91805E547FA}</a:tableStyleId>
              </a:tblPr>
              <a:tblGrid>
                <a:gridCol w="4849064">
                  <a:extLst>
                    <a:ext uri="{9D8B030D-6E8A-4147-A177-3AD203B41FA5}">
                      <a16:colId xmlns:a16="http://schemas.microsoft.com/office/drawing/2014/main" val="3573978152"/>
                    </a:ext>
                  </a:extLst>
                </a:gridCol>
                <a:gridCol w="5379516">
                  <a:extLst>
                    <a:ext uri="{9D8B030D-6E8A-4147-A177-3AD203B41FA5}">
                      <a16:colId xmlns:a16="http://schemas.microsoft.com/office/drawing/2014/main" val="1088317986"/>
                    </a:ext>
                  </a:extLst>
                </a:gridCol>
              </a:tblGrid>
              <a:tr h="271168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/>
                          </a:solidFill>
                        </a:rPr>
                        <a:t>Maximale Anzahl </a:t>
                      </a:r>
                      <a:r>
                        <a:rPr lang="de-DE" dirty="0" err="1">
                          <a:solidFill>
                            <a:schemeClr val="accent4"/>
                          </a:solidFill>
                        </a:rPr>
                        <a:t>JobRäder</a:t>
                      </a:r>
                      <a:r>
                        <a:rPr lang="de-DE" dirty="0">
                          <a:solidFill>
                            <a:schemeClr val="accent4"/>
                          </a:solidFill>
                        </a:rPr>
                        <a:t> pro </a:t>
                      </a:r>
                      <a:r>
                        <a:rPr lang="de-DE" dirty="0" err="1">
                          <a:solidFill>
                            <a:schemeClr val="accent4"/>
                          </a:solidFill>
                        </a:rPr>
                        <a:t>Mitarbeiter:in</a:t>
                      </a:r>
                      <a:endParaRPr lang="de-DE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Keine Beschränkung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798382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/>
                          </a:solidFill>
                        </a:rPr>
                        <a:t>Maximaler Verkaufspreis inkl. MwSt.</a:t>
                      </a:r>
                      <a:br>
                        <a:rPr lang="de-DE" dirty="0">
                          <a:solidFill>
                            <a:schemeClr val="accent4"/>
                          </a:solidFill>
                        </a:rPr>
                      </a:br>
                      <a:r>
                        <a:rPr lang="de-DE" dirty="0">
                          <a:solidFill>
                            <a:schemeClr val="accent4"/>
                          </a:solidFill>
                        </a:rPr>
                        <a:t>pro JobRad</a:t>
                      </a:r>
                      <a:r>
                        <a:rPr lang="de-DE" sz="1700" baseline="30000" dirty="0">
                          <a:solidFill>
                            <a:schemeClr val="accent4"/>
                          </a:solidFill>
                          <a:effectLst/>
                        </a:rPr>
                        <a:t>®</a:t>
                      </a:r>
                      <a:endParaRPr lang="de-DE" sz="1700" baseline="300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11.900 €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035200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1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S-Pedelecs erlaubt?</a:t>
                      </a:r>
                      <a:endParaRPr kumimoji="0" lang="de-DE" sz="1701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sz="1701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Nein</a:t>
                      </a:r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284703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JobRad</a:t>
                      </a:r>
                      <a:r>
                        <a:rPr lang="de-DE" sz="1700" baseline="30000" dirty="0">
                          <a:solidFill>
                            <a:schemeClr val="tx1"/>
                          </a:solidFill>
                          <a:effectLst/>
                        </a:rPr>
                        <a:t>®</a:t>
                      </a:r>
                      <a:r>
                        <a:rPr lang="de-DE" sz="17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-Versicherung</a:t>
                      </a:r>
                      <a:r>
                        <a:rPr kumimoji="0" lang="de-DE" sz="17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 inkl. Mobilitätsgarantie</a:t>
                      </a:r>
                      <a:endParaRPr kumimoji="0" lang="de-DE" sz="1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Calmett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de-DE" sz="1700" b="0">
                          <a:solidFill>
                            <a:schemeClr val="tx1"/>
                          </a:solidFill>
                        </a:rPr>
                        <a:t>Das Unternehmen trägt die monatlichen Kosten</a:t>
                      </a:r>
                      <a:endParaRPr lang="de-DE" sz="1700" b="0">
                        <a:solidFill>
                          <a:schemeClr val="tx1"/>
                        </a:solidFill>
                        <a:latin typeface="+mn-lt"/>
                        <a:ea typeface="Calmetta XBold" panose="020B0803020203030204" pitchFamily="34" charset="0"/>
                        <a:cs typeface="Calmetta XBold" panose="020B0803020203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810400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1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Services von JobRad</a:t>
                      </a:r>
                      <a:r>
                        <a:rPr kumimoji="0" lang="de-DE" sz="1701" b="1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</a:rPr>
                        <a:t>Der:die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</a:rPr>
                        <a:t> Mitarbeitende trägt die Kosten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+mn-lt"/>
                        <a:ea typeface="Calmetta XBold" panose="020B0803020203030204" pitchFamily="34" charset="0"/>
                        <a:cs typeface="Calmetta XBold" panose="020B0803020203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011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9691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7BA713D-4DEB-426D-914C-1A9B45D70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Ihre Konditionen bei [Unternehmen] im Überblick.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870DDEB7-6C8A-152D-37D4-08E97E999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926772"/>
              </p:ext>
            </p:extLst>
          </p:nvPr>
        </p:nvGraphicFramePr>
        <p:xfrm>
          <a:off x="395289" y="1224000"/>
          <a:ext cx="10728324" cy="2713355"/>
        </p:xfrm>
        <a:graphic>
          <a:graphicData uri="http://schemas.openxmlformats.org/drawingml/2006/table">
            <a:tbl>
              <a:tblPr firstCol="1" bandRow="1">
                <a:tableStyleId>{284E427A-3D55-4303-BF80-6455036E1DE7}</a:tableStyleId>
              </a:tblPr>
              <a:tblGrid>
                <a:gridCol w="5364162">
                  <a:extLst>
                    <a:ext uri="{9D8B030D-6E8A-4147-A177-3AD203B41FA5}">
                      <a16:colId xmlns:a16="http://schemas.microsoft.com/office/drawing/2014/main" val="3573978152"/>
                    </a:ext>
                  </a:extLst>
                </a:gridCol>
                <a:gridCol w="5364162">
                  <a:extLst>
                    <a:ext uri="{9D8B030D-6E8A-4147-A177-3AD203B41FA5}">
                      <a16:colId xmlns:a16="http://schemas.microsoft.com/office/drawing/2014/main" val="1088317986"/>
                    </a:ext>
                  </a:extLst>
                </a:gridCol>
              </a:tblGrid>
              <a:tr h="271168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/>
                          </a:solidFill>
                        </a:rPr>
                        <a:t>Maximale Anzahl </a:t>
                      </a:r>
                      <a:r>
                        <a:rPr lang="de-DE" dirty="0" err="1">
                          <a:solidFill>
                            <a:schemeClr val="accent4"/>
                          </a:solidFill>
                        </a:rPr>
                        <a:t>JobRäder</a:t>
                      </a:r>
                      <a:r>
                        <a:rPr lang="de-DE" dirty="0">
                          <a:solidFill>
                            <a:schemeClr val="accent4"/>
                          </a:solidFill>
                        </a:rPr>
                        <a:t> pro </a:t>
                      </a:r>
                      <a:r>
                        <a:rPr lang="de-DE" dirty="0" err="1">
                          <a:solidFill>
                            <a:schemeClr val="accent4"/>
                          </a:solidFill>
                        </a:rPr>
                        <a:t>Mitarbeiter:in</a:t>
                      </a:r>
                      <a:endParaRPr lang="de-DE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/>
                          </a:solidFill>
                        </a:rPr>
                        <a:t>[Anzahl]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798382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accent4"/>
                          </a:solidFill>
                        </a:rPr>
                        <a:t>Maximaler Verkaufspreis inkl. MwSt. pro JobRad</a:t>
                      </a:r>
                      <a:r>
                        <a:rPr lang="de-DE" sz="1700" baseline="30000" dirty="0">
                          <a:solidFill>
                            <a:schemeClr val="accent4"/>
                          </a:solidFill>
                          <a:effectLst/>
                        </a:rPr>
                        <a:t>®</a:t>
                      </a:r>
                      <a:endParaRPr lang="de-DE" baseline="300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[€]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035200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1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S-Pedelecs erlaubt?</a:t>
                      </a:r>
                      <a:endParaRPr kumimoji="0" lang="de-DE" sz="1701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sz="1701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[Ja/Nein]</a:t>
                      </a:r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284703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JobRad</a:t>
                      </a:r>
                      <a:r>
                        <a:rPr lang="de-DE" sz="1700" baseline="30000" dirty="0">
                          <a:solidFill>
                            <a:schemeClr val="tx1"/>
                          </a:solidFill>
                          <a:effectLst/>
                        </a:rPr>
                        <a:t>®</a:t>
                      </a:r>
                      <a:r>
                        <a:rPr lang="de-DE" sz="17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-Versicherung</a:t>
                      </a:r>
                      <a:r>
                        <a:rPr kumimoji="0" lang="de-DE" sz="17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 inkl. Mobilitätsgarantie</a:t>
                      </a:r>
                      <a:endParaRPr kumimoji="0" lang="de-DE" sz="1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Calmett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b="0">
                          <a:solidFill>
                            <a:schemeClr val="tx1"/>
                          </a:solidFill>
                        </a:rPr>
                        <a:t>[Wer trägt die Kosten?]</a:t>
                      </a:r>
                      <a:endParaRPr lang="de-DE" sz="1700" b="0">
                        <a:solidFill>
                          <a:schemeClr val="tx1"/>
                        </a:solidFill>
                        <a:latin typeface="+mn-lt"/>
                        <a:ea typeface="Calmetta XBold" panose="020B0803020203030204" pitchFamily="34" charset="0"/>
                        <a:cs typeface="Calmetta XBold" panose="020B0803020203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810400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1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Services von JobRad</a:t>
                      </a:r>
                      <a:r>
                        <a:rPr kumimoji="0" lang="de-DE" sz="1701" b="1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®</a:t>
                      </a:r>
                      <a:endParaRPr kumimoji="0" lang="de-DE" sz="1701" b="1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Calmett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+mn-lt"/>
                          <a:ea typeface="Calmetta XBold" panose="020B0803020203030204" pitchFamily="34" charset="0"/>
                          <a:cs typeface="Calmetta XBold" panose="020B0803020203030204" pitchFamily="34" charset="0"/>
                        </a:rPr>
                        <a:t>[Welche Servicepakete sind verfügbar? Wer trägt die Kosten?]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011867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1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Sonstiger Zuschuss </a:t>
                      </a:r>
                      <a:r>
                        <a:rPr kumimoji="0" lang="de-DE" sz="1701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Arbeitgeber:in</a:t>
                      </a:r>
                      <a:endParaRPr kumimoji="0" lang="de-DE" sz="1701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b="0">
                          <a:solidFill>
                            <a:schemeClr val="tx1"/>
                          </a:solidFill>
                        </a:rPr>
                        <a:t>[€/%/…]</a:t>
                      </a:r>
                      <a:endParaRPr lang="de-DE" sz="1700" b="0">
                        <a:solidFill>
                          <a:schemeClr val="tx1"/>
                        </a:solidFill>
                        <a:latin typeface="+mn-lt"/>
                        <a:ea typeface="Calmetta XBold" panose="020B0803020203030204" pitchFamily="34" charset="0"/>
                        <a:cs typeface="Calmetta XBold" panose="020B0803020203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061115"/>
                  </a:ext>
                </a:extLst>
              </a:tr>
              <a:tr h="263595"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1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B373D"/>
                          </a:solidFill>
                          <a:effectLst/>
                          <a:uLnTx/>
                          <a:uFillTx/>
                        </a:rPr>
                        <a:t>Sonstige Besonderheiten</a:t>
                      </a:r>
                      <a:endParaRPr kumimoji="0" lang="de-DE" sz="1701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B373D"/>
                        </a:solidFill>
                        <a:effectLst/>
                        <a:uLnTx/>
                        <a:uFillTx/>
                        <a:latin typeface="Calmetta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640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</a:rPr>
                        <a:t>[…]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+mn-lt"/>
                        <a:ea typeface="Calmetta XBold" panose="020B0803020203030204" pitchFamily="34" charset="0"/>
                        <a:cs typeface="Calmetta XBold" panose="020B0803020203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209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146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ertikaler Textplatzhalter 2">
            <a:extLst>
              <a:ext uri="{FF2B5EF4-FFF2-40B4-BE49-F238E27FC236}">
                <a16:creationId xmlns:a16="http://schemas.microsoft.com/office/drawing/2014/main" id="{1B3047D1-FC7D-39CD-E589-D06A433764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8400" y="476251"/>
            <a:ext cx="3095623" cy="5364162"/>
          </a:xfrm>
        </p:spPr>
        <p:txBody>
          <a:bodyPr/>
          <a:lstStyle/>
          <a:p>
            <a:r>
              <a:rPr lang="de-DE" dirty="0"/>
              <a:t>Fragen &amp; offene Diskussion</a:t>
            </a:r>
          </a:p>
        </p:txBody>
      </p:sp>
      <p:sp>
        <p:nvSpPr>
          <p:cNvPr id="19" name="Vertikaler Textplatzhalter 2">
            <a:extLst>
              <a:ext uri="{FF2B5EF4-FFF2-40B4-BE49-F238E27FC236}">
                <a16:creationId xmlns:a16="http://schemas.microsoft.com/office/drawing/2014/main" id="{437F07A6-CF24-F07E-47AA-4B651777142D}"/>
              </a:ext>
            </a:extLst>
          </p:cNvPr>
          <p:cNvSpPr txBox="1">
            <a:spLocks/>
          </p:cNvSpPr>
          <p:nvPr/>
        </p:nvSpPr>
        <p:spPr>
          <a:xfrm>
            <a:off x="396000" y="323851"/>
            <a:ext cx="3095623" cy="5364162"/>
          </a:xfrm>
          <a:prstGeom prst="rect">
            <a:avLst/>
          </a:prstGeom>
        </p:spPr>
        <p:txBody>
          <a:bodyPr vert="horz" lIns="0" tIns="0" rIns="0" bIns="0" numCol="1" spcCol="396000" rtlCol="0" anchor="t" anchorCtr="0">
            <a:noAutofit/>
          </a:bodyPr>
          <a:lstStyle>
            <a:lvl1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3300" dirty="0">
                <a:solidFill>
                  <a:schemeClr val="accent3"/>
                </a:solidFill>
              </a:rPr>
              <a:t>Fragen &amp; offene</a:t>
            </a:r>
          </a:p>
          <a:p>
            <a:pPr>
              <a:lnSpc>
                <a:spcPct val="100000"/>
              </a:lnSpc>
            </a:pPr>
            <a:r>
              <a:rPr lang="de-DE" sz="3300" dirty="0">
                <a:solidFill>
                  <a:schemeClr val="accent3"/>
                </a:solidFill>
              </a:rPr>
              <a:t>Diskussion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B9FCBC65-AFAD-D0D9-C4A8-622775B709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8488" y="0"/>
            <a:ext cx="7632000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846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11FC2D58-D18B-64E8-634F-27B19AA9D870}"/>
              </a:ext>
            </a:extLst>
          </p:cNvPr>
          <p:cNvSpPr/>
          <p:nvPr/>
        </p:nvSpPr>
        <p:spPr>
          <a:xfrm>
            <a:off x="4402666" y="-1"/>
            <a:ext cx="7117821" cy="648017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0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7F61264-F311-A9D6-89F2-6777E1BA9AE9}"/>
              </a:ext>
            </a:extLst>
          </p:cNvPr>
          <p:cNvGrpSpPr/>
          <p:nvPr/>
        </p:nvGrpSpPr>
        <p:grpSpPr>
          <a:xfrm>
            <a:off x="8735359" y="1964333"/>
            <a:ext cx="1404620" cy="1404620"/>
            <a:chOff x="8650696" y="1738303"/>
            <a:chExt cx="1404620" cy="1404620"/>
          </a:xfrm>
        </p:grpSpPr>
        <p:sp>
          <p:nvSpPr>
            <p:cNvPr id="6" name="object 5">
              <a:extLst>
                <a:ext uri="{FF2B5EF4-FFF2-40B4-BE49-F238E27FC236}">
                  <a16:creationId xmlns:a16="http://schemas.microsoft.com/office/drawing/2014/main" id="{4CE054D8-7803-6F51-655C-8D19A94CEFCB}"/>
                </a:ext>
              </a:extLst>
            </p:cNvPr>
            <p:cNvSpPr/>
            <p:nvPr/>
          </p:nvSpPr>
          <p:spPr>
            <a:xfrm>
              <a:off x="8650696" y="1738303"/>
              <a:ext cx="1404620" cy="1404620"/>
            </a:xfrm>
            <a:custGeom>
              <a:avLst/>
              <a:gdLst/>
              <a:ahLst/>
              <a:cxnLst/>
              <a:rect l="l" t="t" r="r" b="b"/>
              <a:pathLst>
                <a:path w="1404620" h="1404620">
                  <a:moveTo>
                    <a:pt x="702005" y="0"/>
                  </a:moveTo>
                  <a:lnTo>
                    <a:pt x="653941" y="1619"/>
                  </a:lnTo>
                  <a:lnTo>
                    <a:pt x="606747" y="6408"/>
                  </a:lnTo>
                  <a:lnTo>
                    <a:pt x="560527" y="14262"/>
                  </a:lnTo>
                  <a:lnTo>
                    <a:pt x="515384" y="25076"/>
                  </a:lnTo>
                  <a:lnTo>
                    <a:pt x="471425" y="38746"/>
                  </a:lnTo>
                  <a:lnTo>
                    <a:pt x="428753" y="55167"/>
                  </a:lnTo>
                  <a:lnTo>
                    <a:pt x="387473" y="74234"/>
                  </a:lnTo>
                  <a:lnTo>
                    <a:pt x="347690" y="95844"/>
                  </a:lnTo>
                  <a:lnTo>
                    <a:pt x="309507" y="119891"/>
                  </a:lnTo>
                  <a:lnTo>
                    <a:pt x="273031" y="146271"/>
                  </a:lnTo>
                  <a:lnTo>
                    <a:pt x="238364" y="174879"/>
                  </a:lnTo>
                  <a:lnTo>
                    <a:pt x="205612" y="205611"/>
                  </a:lnTo>
                  <a:lnTo>
                    <a:pt x="174880" y="238362"/>
                  </a:lnTo>
                  <a:lnTo>
                    <a:pt x="146271" y="273028"/>
                  </a:lnTo>
                  <a:lnTo>
                    <a:pt x="119891" y="309504"/>
                  </a:lnTo>
                  <a:lnTo>
                    <a:pt x="95844" y="347686"/>
                  </a:lnTo>
                  <a:lnTo>
                    <a:pt x="74234" y="387469"/>
                  </a:lnTo>
                  <a:lnTo>
                    <a:pt x="55167" y="428748"/>
                  </a:lnTo>
                  <a:lnTo>
                    <a:pt x="38746" y="471419"/>
                  </a:lnTo>
                  <a:lnTo>
                    <a:pt x="25076" y="515377"/>
                  </a:lnTo>
                  <a:lnTo>
                    <a:pt x="14262" y="560518"/>
                  </a:lnTo>
                  <a:lnTo>
                    <a:pt x="6408" y="606737"/>
                  </a:lnTo>
                  <a:lnTo>
                    <a:pt x="1619" y="653930"/>
                  </a:lnTo>
                  <a:lnTo>
                    <a:pt x="0" y="701992"/>
                  </a:lnTo>
                  <a:lnTo>
                    <a:pt x="1619" y="750055"/>
                  </a:lnTo>
                  <a:lnTo>
                    <a:pt x="6408" y="797250"/>
                  </a:lnTo>
                  <a:lnTo>
                    <a:pt x="14262" y="843470"/>
                  </a:lnTo>
                  <a:lnTo>
                    <a:pt x="25076" y="888612"/>
                  </a:lnTo>
                  <a:lnTo>
                    <a:pt x="38746" y="932572"/>
                  </a:lnTo>
                  <a:lnTo>
                    <a:pt x="55167" y="975244"/>
                  </a:lnTo>
                  <a:lnTo>
                    <a:pt x="74234" y="1016524"/>
                  </a:lnTo>
                  <a:lnTo>
                    <a:pt x="95844" y="1056307"/>
                  </a:lnTo>
                  <a:lnTo>
                    <a:pt x="119891" y="1094489"/>
                  </a:lnTo>
                  <a:lnTo>
                    <a:pt x="146271" y="1130966"/>
                  </a:lnTo>
                  <a:lnTo>
                    <a:pt x="174880" y="1165632"/>
                  </a:lnTo>
                  <a:lnTo>
                    <a:pt x="205612" y="1198384"/>
                  </a:lnTo>
                  <a:lnTo>
                    <a:pt x="238364" y="1229117"/>
                  </a:lnTo>
                  <a:lnTo>
                    <a:pt x="273031" y="1257725"/>
                  </a:lnTo>
                  <a:lnTo>
                    <a:pt x="309507" y="1284105"/>
                  </a:lnTo>
                  <a:lnTo>
                    <a:pt x="347690" y="1308153"/>
                  </a:lnTo>
                  <a:lnTo>
                    <a:pt x="387473" y="1329762"/>
                  </a:lnTo>
                  <a:lnTo>
                    <a:pt x="428753" y="1348830"/>
                  </a:lnTo>
                  <a:lnTo>
                    <a:pt x="471425" y="1365251"/>
                  </a:lnTo>
                  <a:lnTo>
                    <a:pt x="515384" y="1378921"/>
                  </a:lnTo>
                  <a:lnTo>
                    <a:pt x="560527" y="1389735"/>
                  </a:lnTo>
                  <a:lnTo>
                    <a:pt x="606747" y="1397589"/>
                  </a:lnTo>
                  <a:lnTo>
                    <a:pt x="653941" y="1402378"/>
                  </a:lnTo>
                  <a:lnTo>
                    <a:pt x="702005" y="1403997"/>
                  </a:lnTo>
                  <a:lnTo>
                    <a:pt x="750068" y="1402378"/>
                  </a:lnTo>
                  <a:lnTo>
                    <a:pt x="797262" y="1397589"/>
                  </a:lnTo>
                  <a:lnTo>
                    <a:pt x="843483" y="1389735"/>
                  </a:lnTo>
                  <a:lnTo>
                    <a:pt x="888625" y="1378921"/>
                  </a:lnTo>
                  <a:lnTo>
                    <a:pt x="932584" y="1365251"/>
                  </a:lnTo>
                  <a:lnTo>
                    <a:pt x="975256" y="1348830"/>
                  </a:lnTo>
                  <a:lnTo>
                    <a:pt x="1016536" y="1329762"/>
                  </a:lnTo>
                  <a:lnTo>
                    <a:pt x="1056320" y="1308153"/>
                  </a:lnTo>
                  <a:lnTo>
                    <a:pt x="1094502" y="1284105"/>
                  </a:lnTo>
                  <a:lnTo>
                    <a:pt x="1130979" y="1257725"/>
                  </a:lnTo>
                  <a:lnTo>
                    <a:pt x="1165645" y="1229117"/>
                  </a:lnTo>
                  <a:lnTo>
                    <a:pt x="1198397" y="1198384"/>
                  </a:lnTo>
                  <a:lnTo>
                    <a:pt x="1229129" y="1165632"/>
                  </a:lnTo>
                  <a:lnTo>
                    <a:pt x="1257738" y="1130966"/>
                  </a:lnTo>
                  <a:lnTo>
                    <a:pt x="1284118" y="1094489"/>
                  </a:lnTo>
                  <a:lnTo>
                    <a:pt x="1308165" y="1056307"/>
                  </a:lnTo>
                  <a:lnTo>
                    <a:pt x="1329775" y="1016524"/>
                  </a:lnTo>
                  <a:lnTo>
                    <a:pt x="1348843" y="975244"/>
                  </a:lnTo>
                  <a:lnTo>
                    <a:pt x="1365264" y="932572"/>
                  </a:lnTo>
                  <a:lnTo>
                    <a:pt x="1378934" y="888612"/>
                  </a:lnTo>
                  <a:lnTo>
                    <a:pt x="1389748" y="843470"/>
                  </a:lnTo>
                  <a:lnTo>
                    <a:pt x="1397601" y="797250"/>
                  </a:lnTo>
                  <a:lnTo>
                    <a:pt x="1402390" y="750055"/>
                  </a:lnTo>
                  <a:lnTo>
                    <a:pt x="1404010" y="701992"/>
                  </a:lnTo>
                  <a:lnTo>
                    <a:pt x="1402390" y="653930"/>
                  </a:lnTo>
                  <a:lnTo>
                    <a:pt x="1397601" y="606737"/>
                  </a:lnTo>
                  <a:lnTo>
                    <a:pt x="1389748" y="560518"/>
                  </a:lnTo>
                  <a:lnTo>
                    <a:pt x="1378934" y="515377"/>
                  </a:lnTo>
                  <a:lnTo>
                    <a:pt x="1365264" y="471419"/>
                  </a:lnTo>
                  <a:lnTo>
                    <a:pt x="1348843" y="428748"/>
                  </a:lnTo>
                  <a:lnTo>
                    <a:pt x="1329775" y="387469"/>
                  </a:lnTo>
                  <a:lnTo>
                    <a:pt x="1308165" y="347686"/>
                  </a:lnTo>
                  <a:lnTo>
                    <a:pt x="1284118" y="309504"/>
                  </a:lnTo>
                  <a:lnTo>
                    <a:pt x="1257738" y="273028"/>
                  </a:lnTo>
                  <a:lnTo>
                    <a:pt x="1229129" y="238362"/>
                  </a:lnTo>
                  <a:lnTo>
                    <a:pt x="1198397" y="205611"/>
                  </a:lnTo>
                  <a:lnTo>
                    <a:pt x="1165645" y="174879"/>
                  </a:lnTo>
                  <a:lnTo>
                    <a:pt x="1130979" y="146271"/>
                  </a:lnTo>
                  <a:lnTo>
                    <a:pt x="1094502" y="119891"/>
                  </a:lnTo>
                  <a:lnTo>
                    <a:pt x="1056320" y="95844"/>
                  </a:lnTo>
                  <a:lnTo>
                    <a:pt x="1016536" y="74234"/>
                  </a:lnTo>
                  <a:lnTo>
                    <a:pt x="975256" y="55167"/>
                  </a:lnTo>
                  <a:lnTo>
                    <a:pt x="932584" y="38746"/>
                  </a:lnTo>
                  <a:lnTo>
                    <a:pt x="888625" y="25076"/>
                  </a:lnTo>
                  <a:lnTo>
                    <a:pt x="843483" y="14262"/>
                  </a:lnTo>
                  <a:lnTo>
                    <a:pt x="797262" y="6408"/>
                  </a:lnTo>
                  <a:lnTo>
                    <a:pt x="750068" y="1619"/>
                  </a:lnTo>
                  <a:lnTo>
                    <a:pt x="702005" y="0"/>
                  </a:lnTo>
                  <a:close/>
                </a:path>
              </a:pathLst>
            </a:custGeom>
            <a:solidFill>
              <a:srgbClr val="B0E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C87BD9F-AB7C-9220-DED7-99320C321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9126950" y="2023977"/>
              <a:ext cx="452111" cy="815074"/>
            </a:xfrm>
            <a:prstGeom prst="rect">
              <a:avLst/>
            </a:prstGeom>
          </p:spPr>
        </p:pic>
      </p:grpSp>
      <p:sp>
        <p:nvSpPr>
          <p:cNvPr id="9" name="Textfeld 8">
            <a:extLst>
              <a:ext uri="{FF2B5EF4-FFF2-40B4-BE49-F238E27FC236}">
                <a16:creationId xmlns:a16="http://schemas.microsoft.com/office/drawing/2014/main" id="{E76B9BE1-D7A4-6786-29E8-24D0044F9CDA}"/>
              </a:ext>
            </a:extLst>
          </p:cNvPr>
          <p:cNvSpPr txBox="1"/>
          <p:nvPr/>
        </p:nvSpPr>
        <p:spPr>
          <a:xfrm>
            <a:off x="4934743" y="3812634"/>
            <a:ext cx="2990760" cy="14470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700" dirty="0">
                <a:solidFill>
                  <a:schemeClr val="accent4"/>
                </a:solidFill>
                <a:latin typeface="+mj-lt"/>
              </a:rPr>
              <a:t>[</a:t>
            </a:r>
            <a:r>
              <a:rPr lang="de-DE" sz="1700" dirty="0" err="1">
                <a:solidFill>
                  <a:schemeClr val="accent4"/>
                </a:solidFill>
                <a:latin typeface="+mj-lt"/>
              </a:rPr>
              <a:t>Ansprechpartner:in</a:t>
            </a:r>
            <a:r>
              <a:rPr lang="de-DE" sz="1700" dirty="0">
                <a:solidFill>
                  <a:schemeClr val="accent4"/>
                </a:solidFill>
                <a:latin typeface="+mj-lt"/>
              </a:rPr>
              <a:t> im Unternehmen]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solidFill>
                  <a:schemeClr val="accent4"/>
                </a:solidFill>
              </a:rPr>
              <a:t>T. [xxx]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solidFill>
                  <a:schemeClr val="accent4"/>
                </a:solidFill>
              </a:rPr>
              <a:t>M. [xxx] 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7670D44-D509-1DDC-3D1E-F9C47510A58B}"/>
              </a:ext>
            </a:extLst>
          </p:cNvPr>
          <p:cNvGrpSpPr/>
          <p:nvPr/>
        </p:nvGrpSpPr>
        <p:grpSpPr>
          <a:xfrm>
            <a:off x="5513938" y="1965230"/>
            <a:ext cx="1404620" cy="1404620"/>
            <a:chOff x="8650696" y="1738303"/>
            <a:chExt cx="1404620" cy="1404620"/>
          </a:xfrm>
        </p:grpSpPr>
        <p:sp>
          <p:nvSpPr>
            <p:cNvPr id="11" name="object 5">
              <a:extLst>
                <a:ext uri="{FF2B5EF4-FFF2-40B4-BE49-F238E27FC236}">
                  <a16:creationId xmlns:a16="http://schemas.microsoft.com/office/drawing/2014/main" id="{F22E8CAC-762A-79A6-4A4A-C3B61D597551}"/>
                </a:ext>
              </a:extLst>
            </p:cNvPr>
            <p:cNvSpPr/>
            <p:nvPr/>
          </p:nvSpPr>
          <p:spPr>
            <a:xfrm>
              <a:off x="8650696" y="1738303"/>
              <a:ext cx="1404620" cy="1404620"/>
            </a:xfrm>
            <a:custGeom>
              <a:avLst/>
              <a:gdLst/>
              <a:ahLst/>
              <a:cxnLst/>
              <a:rect l="l" t="t" r="r" b="b"/>
              <a:pathLst>
                <a:path w="1404620" h="1404620">
                  <a:moveTo>
                    <a:pt x="702005" y="0"/>
                  </a:moveTo>
                  <a:lnTo>
                    <a:pt x="653941" y="1619"/>
                  </a:lnTo>
                  <a:lnTo>
                    <a:pt x="606747" y="6408"/>
                  </a:lnTo>
                  <a:lnTo>
                    <a:pt x="560527" y="14262"/>
                  </a:lnTo>
                  <a:lnTo>
                    <a:pt x="515384" y="25076"/>
                  </a:lnTo>
                  <a:lnTo>
                    <a:pt x="471425" y="38746"/>
                  </a:lnTo>
                  <a:lnTo>
                    <a:pt x="428753" y="55167"/>
                  </a:lnTo>
                  <a:lnTo>
                    <a:pt x="387473" y="74234"/>
                  </a:lnTo>
                  <a:lnTo>
                    <a:pt x="347690" y="95844"/>
                  </a:lnTo>
                  <a:lnTo>
                    <a:pt x="309507" y="119891"/>
                  </a:lnTo>
                  <a:lnTo>
                    <a:pt x="273031" y="146271"/>
                  </a:lnTo>
                  <a:lnTo>
                    <a:pt x="238364" y="174879"/>
                  </a:lnTo>
                  <a:lnTo>
                    <a:pt x="205612" y="205611"/>
                  </a:lnTo>
                  <a:lnTo>
                    <a:pt x="174880" y="238362"/>
                  </a:lnTo>
                  <a:lnTo>
                    <a:pt x="146271" y="273028"/>
                  </a:lnTo>
                  <a:lnTo>
                    <a:pt x="119891" y="309504"/>
                  </a:lnTo>
                  <a:lnTo>
                    <a:pt x="95844" y="347686"/>
                  </a:lnTo>
                  <a:lnTo>
                    <a:pt x="74234" y="387469"/>
                  </a:lnTo>
                  <a:lnTo>
                    <a:pt x="55167" y="428748"/>
                  </a:lnTo>
                  <a:lnTo>
                    <a:pt x="38746" y="471419"/>
                  </a:lnTo>
                  <a:lnTo>
                    <a:pt x="25076" y="515377"/>
                  </a:lnTo>
                  <a:lnTo>
                    <a:pt x="14262" y="560518"/>
                  </a:lnTo>
                  <a:lnTo>
                    <a:pt x="6408" y="606737"/>
                  </a:lnTo>
                  <a:lnTo>
                    <a:pt x="1619" y="653930"/>
                  </a:lnTo>
                  <a:lnTo>
                    <a:pt x="0" y="701992"/>
                  </a:lnTo>
                  <a:lnTo>
                    <a:pt x="1619" y="750055"/>
                  </a:lnTo>
                  <a:lnTo>
                    <a:pt x="6408" y="797250"/>
                  </a:lnTo>
                  <a:lnTo>
                    <a:pt x="14262" y="843470"/>
                  </a:lnTo>
                  <a:lnTo>
                    <a:pt x="25076" y="888612"/>
                  </a:lnTo>
                  <a:lnTo>
                    <a:pt x="38746" y="932572"/>
                  </a:lnTo>
                  <a:lnTo>
                    <a:pt x="55167" y="975244"/>
                  </a:lnTo>
                  <a:lnTo>
                    <a:pt x="74234" y="1016524"/>
                  </a:lnTo>
                  <a:lnTo>
                    <a:pt x="95844" y="1056307"/>
                  </a:lnTo>
                  <a:lnTo>
                    <a:pt x="119891" y="1094489"/>
                  </a:lnTo>
                  <a:lnTo>
                    <a:pt x="146271" y="1130966"/>
                  </a:lnTo>
                  <a:lnTo>
                    <a:pt x="174880" y="1165632"/>
                  </a:lnTo>
                  <a:lnTo>
                    <a:pt x="205612" y="1198384"/>
                  </a:lnTo>
                  <a:lnTo>
                    <a:pt x="238364" y="1229117"/>
                  </a:lnTo>
                  <a:lnTo>
                    <a:pt x="273031" y="1257725"/>
                  </a:lnTo>
                  <a:lnTo>
                    <a:pt x="309507" y="1284105"/>
                  </a:lnTo>
                  <a:lnTo>
                    <a:pt x="347690" y="1308153"/>
                  </a:lnTo>
                  <a:lnTo>
                    <a:pt x="387473" y="1329762"/>
                  </a:lnTo>
                  <a:lnTo>
                    <a:pt x="428753" y="1348830"/>
                  </a:lnTo>
                  <a:lnTo>
                    <a:pt x="471425" y="1365251"/>
                  </a:lnTo>
                  <a:lnTo>
                    <a:pt x="515384" y="1378921"/>
                  </a:lnTo>
                  <a:lnTo>
                    <a:pt x="560527" y="1389735"/>
                  </a:lnTo>
                  <a:lnTo>
                    <a:pt x="606747" y="1397589"/>
                  </a:lnTo>
                  <a:lnTo>
                    <a:pt x="653941" y="1402378"/>
                  </a:lnTo>
                  <a:lnTo>
                    <a:pt x="702005" y="1403997"/>
                  </a:lnTo>
                  <a:lnTo>
                    <a:pt x="750068" y="1402378"/>
                  </a:lnTo>
                  <a:lnTo>
                    <a:pt x="797262" y="1397589"/>
                  </a:lnTo>
                  <a:lnTo>
                    <a:pt x="843483" y="1389735"/>
                  </a:lnTo>
                  <a:lnTo>
                    <a:pt x="888625" y="1378921"/>
                  </a:lnTo>
                  <a:lnTo>
                    <a:pt x="932584" y="1365251"/>
                  </a:lnTo>
                  <a:lnTo>
                    <a:pt x="975256" y="1348830"/>
                  </a:lnTo>
                  <a:lnTo>
                    <a:pt x="1016536" y="1329762"/>
                  </a:lnTo>
                  <a:lnTo>
                    <a:pt x="1056320" y="1308153"/>
                  </a:lnTo>
                  <a:lnTo>
                    <a:pt x="1094502" y="1284105"/>
                  </a:lnTo>
                  <a:lnTo>
                    <a:pt x="1130979" y="1257725"/>
                  </a:lnTo>
                  <a:lnTo>
                    <a:pt x="1165645" y="1229117"/>
                  </a:lnTo>
                  <a:lnTo>
                    <a:pt x="1198397" y="1198384"/>
                  </a:lnTo>
                  <a:lnTo>
                    <a:pt x="1229129" y="1165632"/>
                  </a:lnTo>
                  <a:lnTo>
                    <a:pt x="1257738" y="1130966"/>
                  </a:lnTo>
                  <a:lnTo>
                    <a:pt x="1284118" y="1094489"/>
                  </a:lnTo>
                  <a:lnTo>
                    <a:pt x="1308165" y="1056307"/>
                  </a:lnTo>
                  <a:lnTo>
                    <a:pt x="1329775" y="1016524"/>
                  </a:lnTo>
                  <a:lnTo>
                    <a:pt x="1348843" y="975244"/>
                  </a:lnTo>
                  <a:lnTo>
                    <a:pt x="1365264" y="932572"/>
                  </a:lnTo>
                  <a:lnTo>
                    <a:pt x="1378934" y="888612"/>
                  </a:lnTo>
                  <a:lnTo>
                    <a:pt x="1389748" y="843470"/>
                  </a:lnTo>
                  <a:lnTo>
                    <a:pt x="1397601" y="797250"/>
                  </a:lnTo>
                  <a:lnTo>
                    <a:pt x="1402390" y="750055"/>
                  </a:lnTo>
                  <a:lnTo>
                    <a:pt x="1404010" y="701992"/>
                  </a:lnTo>
                  <a:lnTo>
                    <a:pt x="1402390" y="653930"/>
                  </a:lnTo>
                  <a:lnTo>
                    <a:pt x="1397601" y="606737"/>
                  </a:lnTo>
                  <a:lnTo>
                    <a:pt x="1389748" y="560518"/>
                  </a:lnTo>
                  <a:lnTo>
                    <a:pt x="1378934" y="515377"/>
                  </a:lnTo>
                  <a:lnTo>
                    <a:pt x="1365264" y="471419"/>
                  </a:lnTo>
                  <a:lnTo>
                    <a:pt x="1348843" y="428748"/>
                  </a:lnTo>
                  <a:lnTo>
                    <a:pt x="1329775" y="387469"/>
                  </a:lnTo>
                  <a:lnTo>
                    <a:pt x="1308165" y="347686"/>
                  </a:lnTo>
                  <a:lnTo>
                    <a:pt x="1284118" y="309504"/>
                  </a:lnTo>
                  <a:lnTo>
                    <a:pt x="1257738" y="273028"/>
                  </a:lnTo>
                  <a:lnTo>
                    <a:pt x="1229129" y="238362"/>
                  </a:lnTo>
                  <a:lnTo>
                    <a:pt x="1198397" y="205611"/>
                  </a:lnTo>
                  <a:lnTo>
                    <a:pt x="1165645" y="174879"/>
                  </a:lnTo>
                  <a:lnTo>
                    <a:pt x="1130979" y="146271"/>
                  </a:lnTo>
                  <a:lnTo>
                    <a:pt x="1094502" y="119891"/>
                  </a:lnTo>
                  <a:lnTo>
                    <a:pt x="1056320" y="95844"/>
                  </a:lnTo>
                  <a:lnTo>
                    <a:pt x="1016536" y="74234"/>
                  </a:lnTo>
                  <a:lnTo>
                    <a:pt x="975256" y="55167"/>
                  </a:lnTo>
                  <a:lnTo>
                    <a:pt x="932584" y="38746"/>
                  </a:lnTo>
                  <a:lnTo>
                    <a:pt x="888625" y="25076"/>
                  </a:lnTo>
                  <a:lnTo>
                    <a:pt x="843483" y="14262"/>
                  </a:lnTo>
                  <a:lnTo>
                    <a:pt x="797262" y="6408"/>
                  </a:lnTo>
                  <a:lnTo>
                    <a:pt x="750068" y="1619"/>
                  </a:lnTo>
                  <a:lnTo>
                    <a:pt x="702005" y="0"/>
                  </a:lnTo>
                  <a:close/>
                </a:path>
              </a:pathLst>
            </a:custGeom>
            <a:solidFill>
              <a:srgbClr val="B0E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A1994DC0-66D6-E884-180D-5DF58CD427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9126950" y="2023977"/>
              <a:ext cx="452111" cy="815074"/>
            </a:xfrm>
            <a:prstGeom prst="rect">
              <a:avLst/>
            </a:prstGeom>
          </p:spPr>
        </p:pic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8480293F-0D54-90D5-0238-3263820CBF08}"/>
              </a:ext>
            </a:extLst>
          </p:cNvPr>
          <p:cNvSpPr txBox="1"/>
          <p:nvPr/>
        </p:nvSpPr>
        <p:spPr>
          <a:xfrm>
            <a:off x="8227615" y="3812633"/>
            <a:ext cx="2990760" cy="14470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700" dirty="0">
                <a:solidFill>
                  <a:schemeClr val="accent4"/>
                </a:solidFill>
                <a:latin typeface="+mj-lt"/>
              </a:rPr>
              <a:t>JobRad</a:t>
            </a:r>
            <a:r>
              <a:rPr lang="de-DE" sz="1700" cap="small" baseline="30000" dirty="0">
                <a:solidFill>
                  <a:schemeClr val="accent4"/>
                </a:solidFill>
                <a:latin typeface="+mj-lt"/>
              </a:rPr>
              <a:t>®</a:t>
            </a:r>
            <a:r>
              <a:rPr lang="de-DE" sz="1700" b="1" dirty="0">
                <a:solidFill>
                  <a:schemeClr val="bg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700" dirty="0">
                <a:solidFill>
                  <a:schemeClr val="accent4"/>
                </a:solidFill>
                <a:latin typeface="+mj-lt"/>
              </a:rPr>
              <a:t>Support-Team                                       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solidFill>
                  <a:schemeClr val="accent4"/>
                </a:solidFill>
              </a:rPr>
              <a:t>                                                                    T. 0761 – 205515 – 0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solidFill>
                  <a:schemeClr val="accent4"/>
                </a:solidFill>
              </a:rPr>
              <a:t>support@jobrad.org</a:t>
            </a:r>
          </a:p>
        </p:txBody>
      </p:sp>
      <p:sp>
        <p:nvSpPr>
          <p:cNvPr id="28" name="Vertikaler Textplatzhalter 5">
            <a:extLst>
              <a:ext uri="{FF2B5EF4-FFF2-40B4-BE49-F238E27FC236}">
                <a16:creationId xmlns:a16="http://schemas.microsoft.com/office/drawing/2014/main" id="{33F628AF-43B0-66AC-448A-5ABA23A60E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96001" y="323851"/>
            <a:ext cx="3682366" cy="536416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z="3300" dirty="0">
                <a:solidFill>
                  <a:srgbClr val="AFE377"/>
                </a:solidFill>
              </a:rPr>
              <a:t>Für Ihre Fragen rund </a:t>
            </a:r>
          </a:p>
          <a:p>
            <a:pPr>
              <a:lnSpc>
                <a:spcPct val="100000"/>
              </a:lnSpc>
            </a:pPr>
            <a:r>
              <a:rPr lang="de-DE" sz="3300" dirty="0">
                <a:solidFill>
                  <a:srgbClr val="AFE377"/>
                </a:solidFill>
              </a:rPr>
              <a:t>um JobRad</a:t>
            </a:r>
            <a:r>
              <a:rPr lang="de-DE" sz="3300" baseline="30000" dirty="0">
                <a:solidFill>
                  <a:schemeClr val="accent3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dirty="0">
                <a:solidFill>
                  <a:srgbClr val="AFE377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60488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kaler Textplatzhalter 8">
            <a:extLst>
              <a:ext uri="{FF2B5EF4-FFF2-40B4-BE49-F238E27FC236}">
                <a16:creationId xmlns:a16="http://schemas.microsoft.com/office/drawing/2014/main" id="{71CCF4E3-BA98-C00D-5359-5DAA19FDBF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701617" y="417980"/>
            <a:ext cx="3818871" cy="4248150"/>
          </a:xfrm>
        </p:spPr>
        <p:txBody>
          <a:bodyPr/>
          <a:lstStyle/>
          <a:p>
            <a:r>
              <a:rPr lang="de-DE" sz="4800" dirty="0">
                <a:solidFill>
                  <a:schemeClr val="accent3"/>
                </a:solidFill>
              </a:rPr>
              <a:t>Jetzt starten!</a:t>
            </a:r>
          </a:p>
          <a:p>
            <a:r>
              <a:rPr lang="de-DE" sz="4800" dirty="0">
                <a:solidFill>
                  <a:schemeClr val="accent3"/>
                </a:solidFill>
              </a:rPr>
              <a:t>Mit JobRad</a:t>
            </a:r>
            <a:r>
              <a:rPr lang="de-DE" sz="4800" b="1" dirty="0">
                <a:solidFill>
                  <a:schemeClr val="accent3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4800" dirty="0">
                <a:solidFill>
                  <a:schemeClr val="accent3"/>
                </a:solidFill>
              </a:rPr>
              <a:t>.</a:t>
            </a:r>
          </a:p>
        </p:txBody>
      </p:sp>
      <p:pic>
        <p:nvPicPr>
          <p:cNvPr id="5" name="Bildplatzhalter 5">
            <a:extLst>
              <a:ext uri="{FF2B5EF4-FFF2-40B4-BE49-F238E27FC236}">
                <a16:creationId xmlns:a16="http://schemas.microsoft.com/office/drawing/2014/main" id="{35831944-6C0E-A3E9-E937-CB9A41FCC7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632000" cy="648017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D44C26B-6871-E67A-A7DD-68CA33760B13}"/>
              </a:ext>
            </a:extLst>
          </p:cNvPr>
          <p:cNvSpPr txBox="1"/>
          <p:nvPr/>
        </p:nvSpPr>
        <p:spPr>
          <a:xfrm rot="16200000">
            <a:off x="10642746" y="5595679"/>
            <a:ext cx="1490613" cy="18466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de-DE" sz="600" dirty="0">
                <a:solidFill>
                  <a:schemeClr val="bg1"/>
                </a:solidFill>
              </a:rPr>
              <a:t>270-08.2024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BFEC95C-B405-0CFB-AC64-901EC4E5F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1671" y="4410635"/>
            <a:ext cx="2666736" cy="198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0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4" descr="Ein Bild, das draußen, Person, Baum, Landfahrzeug enthält.&#10;&#10;Automatisch generierte Beschreibung">
            <a:extLst>
              <a:ext uri="{FF2B5EF4-FFF2-40B4-BE49-F238E27FC236}">
                <a16:creationId xmlns:a16="http://schemas.microsoft.com/office/drawing/2014/main" id="{9B0A1617-7B19-448A-148B-42EBAD6568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888000" cy="6480175"/>
          </a:xfrm>
          <a:prstGeom prst="rect">
            <a:avLst/>
          </a:prstGeom>
        </p:spPr>
      </p:pic>
      <p:sp>
        <p:nvSpPr>
          <p:cNvPr id="5" name="Titel 9">
            <a:extLst>
              <a:ext uri="{FF2B5EF4-FFF2-40B4-BE49-F238E27FC236}">
                <a16:creationId xmlns:a16="http://schemas.microsoft.com/office/drawing/2014/main" id="{55311598-24A6-464A-EEB2-765064F2D7C7}"/>
              </a:ext>
            </a:extLst>
          </p:cNvPr>
          <p:cNvSpPr txBox="1">
            <a:spLocks/>
          </p:cNvSpPr>
          <p:nvPr/>
        </p:nvSpPr>
        <p:spPr>
          <a:xfrm>
            <a:off x="4211637" y="936626"/>
            <a:ext cx="6911975" cy="18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864017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3300" b="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/>
              <a:t>Einführung von JobRad</a:t>
            </a:r>
            <a:r>
              <a:rPr lang="de-DE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/>
              <a:t> bei</a:t>
            </a:r>
            <a:br>
              <a:rPr lang="de-DE"/>
            </a:br>
            <a:r>
              <a:rPr lang="de-DE" sz="6000"/>
              <a:t>[Unternehmen] </a:t>
            </a:r>
            <a:br>
              <a:rPr lang="de-DE"/>
            </a:br>
            <a:endParaRPr lang="de-DE" dirty="0"/>
          </a:p>
        </p:txBody>
      </p:sp>
      <p:sp>
        <p:nvSpPr>
          <p:cNvPr id="6" name="Untertitel 10">
            <a:extLst>
              <a:ext uri="{FF2B5EF4-FFF2-40B4-BE49-F238E27FC236}">
                <a16:creationId xmlns:a16="http://schemas.microsoft.com/office/drawing/2014/main" id="{9538FBB0-8074-32BB-096F-A4847D85D57D}"/>
              </a:ext>
            </a:extLst>
          </p:cNvPr>
          <p:cNvSpPr txBox="1">
            <a:spLocks/>
          </p:cNvSpPr>
          <p:nvPr/>
        </p:nvSpPr>
        <p:spPr>
          <a:xfrm>
            <a:off x="4211637" y="323851"/>
            <a:ext cx="6911976" cy="360000"/>
          </a:xfrm>
          <a:prstGeom prst="rect">
            <a:avLst/>
          </a:prstGeom>
        </p:spPr>
        <p:txBody>
          <a:bodyPr vert="horz" lIns="0" tIns="0" rIns="0" bIns="0" numCol="1" spcCol="396000" rtlCol="0" anchor="t" anchorCtr="0">
            <a:noAutofit/>
          </a:bodyPr>
          <a:lstStyle>
            <a:lvl1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/>
              <a:t>Referent:in | Datum</a:t>
            </a:r>
          </a:p>
          <a:p>
            <a:endParaRPr lang="de-DE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35A15B2-C7AC-0369-82DA-08C60C770AD1}"/>
              </a:ext>
            </a:extLst>
          </p:cNvPr>
          <p:cNvGrpSpPr/>
          <p:nvPr/>
        </p:nvGrpSpPr>
        <p:grpSpPr>
          <a:xfrm>
            <a:off x="5738612" y="5854333"/>
            <a:ext cx="921899" cy="491574"/>
            <a:chOff x="5735415" y="5854333"/>
            <a:chExt cx="921899" cy="491574"/>
          </a:xfrm>
        </p:grpSpPr>
        <p:sp>
          <p:nvSpPr>
            <p:cNvPr id="8" name="Untertitel 10">
              <a:extLst>
                <a:ext uri="{FF2B5EF4-FFF2-40B4-BE49-F238E27FC236}">
                  <a16:creationId xmlns:a16="http://schemas.microsoft.com/office/drawing/2014/main" id="{24C7F8E6-1B8C-40F3-7A12-0DE6C0289E8B}"/>
                </a:ext>
              </a:extLst>
            </p:cNvPr>
            <p:cNvSpPr txBox="1">
              <a:spLocks/>
            </p:cNvSpPr>
            <p:nvPr/>
          </p:nvSpPr>
          <p:spPr>
            <a:xfrm>
              <a:off x="5739992" y="6011015"/>
              <a:ext cx="917322" cy="165600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1pPr>
              <a:lvl2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2pPr>
              <a:lvl3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3pPr>
              <a:lvl4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4pPr>
              <a:lvl5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5pPr>
              <a:lvl6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6pPr>
              <a:lvl7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7pPr>
              <a:lvl8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8pPr>
              <a:lvl9pPr marL="0" indent="0" algn="l" defTabSz="324000" rtl="0" eaLnBrk="1" latinLnBrk="0" hangingPunct="1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Calmetta Light" panose="020B0403020203030204" pitchFamily="34" charset="0"/>
                  <a:ea typeface="Calmetta Light" panose="020B0403020203030204" pitchFamily="34" charset="0"/>
                  <a:cs typeface="Calmetta Light" panose="020B0403020203030204" pitchFamily="34" charset="0"/>
                </a:defRPr>
              </a:lvl9pPr>
            </a:lstStyle>
            <a:p>
              <a:pPr marL="0" marR="0" lvl="0" indent="0" algn="ctr" defTabSz="3240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B373D"/>
                  </a:solidFill>
                  <a:effectLst/>
                  <a:uLnTx/>
                  <a:uFillTx/>
                  <a:latin typeface="Calmetta"/>
                  <a:ea typeface="Calmetta Light" panose="020B0403020203030204" pitchFamily="34" charset="0"/>
                  <a:cs typeface="Calmetta Light" panose="020B0403020203030204" pitchFamily="34" charset="0"/>
                </a:rPr>
                <a:t>[Kundenlogo]</a:t>
              </a:r>
            </a:p>
            <a:p>
              <a:pPr marL="0" marR="0" lvl="0" indent="0" algn="ctr" defTabSz="3240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rgbClr val="2B373D"/>
                </a:solidFill>
                <a:effectLst/>
                <a:uLnTx/>
                <a:uFillTx/>
                <a:latin typeface="Calmetta"/>
                <a:ea typeface="Calmetta Light" panose="020B0403020203030204" pitchFamily="34" charset="0"/>
                <a:cs typeface="Calmetta Light" panose="020B0403020203030204" pitchFamily="34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1F3CB589-946E-B483-07A5-63B56598058C}"/>
                </a:ext>
              </a:extLst>
            </p:cNvPr>
            <p:cNvSpPr/>
            <p:nvPr/>
          </p:nvSpPr>
          <p:spPr>
            <a:xfrm>
              <a:off x="5735415" y="5854333"/>
              <a:ext cx="921899" cy="4915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 XBold"/>
                <a:ea typeface="+mn-ea"/>
                <a:cs typeface="+mn-cs"/>
              </a:endParaRP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FA90E97A-E33F-E9D2-71CF-5F8430338DF5}"/>
              </a:ext>
            </a:extLst>
          </p:cNvPr>
          <p:cNvGrpSpPr/>
          <p:nvPr/>
        </p:nvGrpSpPr>
        <p:grpSpPr>
          <a:xfrm>
            <a:off x="5401726" y="6027266"/>
            <a:ext cx="146587" cy="146586"/>
            <a:chOff x="5401726" y="6027266"/>
            <a:chExt cx="146587" cy="146586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978B1DED-913B-1AA4-D7AB-3FBBE8335813}"/>
                </a:ext>
              </a:extLst>
            </p:cNvPr>
            <p:cNvCxnSpPr>
              <a:cxnSpLocks/>
            </p:cNvCxnSpPr>
            <p:nvPr/>
          </p:nvCxnSpPr>
          <p:spPr>
            <a:xfrm>
              <a:off x="5401727" y="6032008"/>
              <a:ext cx="146586" cy="141843"/>
            </a:xfrm>
            <a:prstGeom prst="line">
              <a:avLst/>
            </a:prstGeom>
            <a:ln w="19050" cap="sq">
              <a:solidFill>
                <a:schemeClr val="accent1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DF0CD7A3-DB63-C19A-4223-40A81E0E57B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99355" y="6029637"/>
              <a:ext cx="146586" cy="141843"/>
            </a:xfrm>
            <a:prstGeom prst="line">
              <a:avLst/>
            </a:prstGeom>
            <a:ln w="19050" cap="sq">
              <a:solidFill>
                <a:schemeClr val="accent1"/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Grafik 12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EA9BC065-4637-C54B-17AE-7BA9DD635E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2661" y="5996198"/>
            <a:ext cx="1120353" cy="20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574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10">
            <a:extLst>
              <a:ext uri="{FF2B5EF4-FFF2-40B4-BE49-F238E27FC236}">
                <a16:creationId xmlns:a16="http://schemas.microsoft.com/office/drawing/2014/main" id="{638998B4-965F-C5EB-0978-AEE39BDC3A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8488" y="-1"/>
            <a:ext cx="7632000" cy="648017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Vertikaler Textplatzhalter 2">
            <a:extLst>
              <a:ext uri="{FF2B5EF4-FFF2-40B4-BE49-F238E27FC236}">
                <a16:creationId xmlns:a16="http://schemas.microsoft.com/office/drawing/2014/main" id="{4093DD04-07CD-3010-5E85-C672751BFD5C}"/>
              </a:ext>
            </a:extLst>
          </p:cNvPr>
          <p:cNvSpPr txBox="1">
            <a:spLocks/>
          </p:cNvSpPr>
          <p:nvPr/>
        </p:nvSpPr>
        <p:spPr>
          <a:xfrm>
            <a:off x="396000" y="323851"/>
            <a:ext cx="3095623" cy="53641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3300" b="0" i="0" u="none" strike="noStrike" kern="1200" cap="none" spc="0" normalizeH="0" baseline="0" noProof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Gefunden. Geleast. Geradelt.</a:t>
            </a:r>
            <a:br>
              <a:rPr kumimoji="0" lang="de-DE" sz="3300" b="0" i="0" u="none" strike="noStrike" kern="1200" cap="none" spc="0" normalizeH="0" baseline="0" noProof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</a:br>
            <a:r>
              <a:rPr kumimoji="0" lang="de-DE" sz="3300" b="0" i="0" u="none" strike="noStrike" kern="1200" cap="none" spc="0" normalizeH="0" baseline="0" noProof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Zum Wunschbike mit JobRad</a:t>
            </a:r>
            <a:r>
              <a:rPr kumimoji="0" lang="de-DE" sz="3300" b="0" i="0" u="none" strike="noStrike" kern="1200" cap="none" spc="0" normalizeH="0" baseline="0" noProof="0" dirty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endParaRPr kumimoji="0" lang="de-DE" sz="3300" b="0" i="0" u="none" strike="noStrike" kern="1200" cap="none" spc="0" normalizeH="0" baseline="0" noProof="0" dirty="0">
              <a:ln>
                <a:noFill/>
              </a:ln>
              <a:solidFill>
                <a:srgbClr val="FFBCDF"/>
              </a:solidFill>
              <a:effectLst/>
              <a:uLnTx/>
              <a:uFillTx/>
              <a:latin typeface="Calmetta"/>
              <a:ea typeface="+mn-ea"/>
              <a:cs typeface="+mn-cs"/>
            </a:endParaRPr>
          </a:p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3300" b="0" i="0" u="none" strike="noStrike" kern="1200" cap="none" spc="0" normalizeH="0" baseline="0" noProof="0" dirty="0">
              <a:ln>
                <a:noFill/>
              </a:ln>
              <a:solidFill>
                <a:srgbClr val="FFBCDF"/>
              </a:solidFill>
              <a:effectLst/>
              <a:uLnTx/>
              <a:uFillTx/>
              <a:latin typeface="Calmetta"/>
              <a:ea typeface="+mn-ea"/>
              <a:cs typeface="+mn-cs"/>
            </a:endParaRPr>
          </a:p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3300" b="0" i="0" u="none" strike="noStrike" kern="1200" cap="none" spc="0" normalizeH="0" baseline="0" noProof="0" dirty="0">
              <a:ln>
                <a:noFill/>
              </a:ln>
              <a:solidFill>
                <a:srgbClr val="B0E572"/>
              </a:solidFill>
              <a:effectLst/>
              <a:uLnTx/>
              <a:uFillTx/>
              <a:latin typeface="Calmett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6485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DE92F31-AA88-B0B3-7300-DDFF43E2D9BD}"/>
              </a:ext>
            </a:extLst>
          </p:cNvPr>
          <p:cNvSpPr txBox="1">
            <a:spLocks/>
          </p:cNvSpPr>
          <p:nvPr/>
        </p:nvSpPr>
        <p:spPr>
          <a:xfrm>
            <a:off x="395288" y="1511850"/>
            <a:ext cx="10728325" cy="3887788"/>
          </a:xfrm>
          <a:prstGeom prst="rect">
            <a:avLst/>
          </a:prstGeom>
        </p:spPr>
        <p:txBody>
          <a:bodyPr vert="horz" lIns="0" tIns="0" rIns="0" bIns="0" numCol="1" spcCol="396000" rtlCol="0" anchor="t" anchorCtr="0">
            <a:noAutofit/>
          </a:bodyPr>
          <a:lstStyle>
            <a:lvl1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360000" algn="l" defTabSz="360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000" indent="-54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1620000" indent="-720000" algn="l" defTabSz="36000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60000" algn="l"/>
                <a:tab pos="900000" algn="l"/>
                <a:tab pos="1620000" algn="l"/>
              </a:tabLst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JobRad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 ist das Dienstradleasing-Modell der JobRad GmbH. Es funktioniert ähnlich wie das bekannte Dienstwagenleasing − nur mit Fahrrädern und E‑Bikes statt Autos.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Mitarbeitende suchen sich ihr Wunschrad im Fachhandel</a:t>
            </a:r>
            <a:br>
              <a:rPr lang="de-DE" dirty="0">
                <a:solidFill>
                  <a:schemeClr val="bg1">
                    <a:lumMod val="95000"/>
                  </a:schemeClr>
                </a:solidFill>
                <a:latin typeface="+mn-lt"/>
              </a:rPr>
            </a:b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oder online aus und beziehen es einfach und bequem über das Unternehmen.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Die monatlichen Raten werden automatisch von Ihrem Gehalt abgezogen. Sie sparen bis zu 40 % im Vergleich zum Direktkauf.</a:t>
            </a:r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8479C379-AFDE-06C8-06B3-82E7FFD9B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1188000"/>
          </a:xfrm>
        </p:spPr>
        <p:txBody>
          <a:bodyPr/>
          <a:lstStyle/>
          <a:p>
            <a:r>
              <a:rPr lang="de-DE" dirty="0">
                <a:solidFill>
                  <a:schemeClr val="accent2"/>
                </a:solidFill>
              </a:rPr>
              <a:t>Was ist JobRad</a:t>
            </a:r>
            <a:r>
              <a:rPr lang="de-DE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dirty="0">
                <a:solidFill>
                  <a:schemeClr val="accent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7360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CFBBA76-905C-9374-6E21-742605A9E6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7778559" cy="6480175"/>
          </a:xfrm>
          <a:prstGeom prst="rect">
            <a:avLst/>
          </a:prstGeom>
        </p:spPr>
      </p:pic>
      <p:sp>
        <p:nvSpPr>
          <p:cNvPr id="18" name="object 65">
            <a:extLst>
              <a:ext uri="{FF2B5EF4-FFF2-40B4-BE49-F238E27FC236}">
                <a16:creationId xmlns:a16="http://schemas.microsoft.com/office/drawing/2014/main" id="{BE86F56F-764D-2CB0-2110-F65C34FAB584}"/>
              </a:ext>
            </a:extLst>
          </p:cNvPr>
          <p:cNvSpPr/>
          <p:nvPr/>
        </p:nvSpPr>
        <p:spPr>
          <a:xfrm>
            <a:off x="9013383" y="4037846"/>
            <a:ext cx="2037762" cy="2037762"/>
          </a:xfrm>
          <a:custGeom>
            <a:avLst/>
            <a:gdLst/>
            <a:ahLst/>
            <a:cxnLst/>
            <a:rect l="l" t="t" r="r" b="b"/>
            <a:pathLst>
              <a:path w="1940559" h="1940559">
                <a:moveTo>
                  <a:pt x="970203" y="0"/>
                </a:moveTo>
                <a:lnTo>
                  <a:pt x="921781" y="1187"/>
                </a:lnTo>
                <a:lnTo>
                  <a:pt x="873972" y="4712"/>
                </a:lnTo>
                <a:lnTo>
                  <a:pt x="826834" y="10519"/>
                </a:lnTo>
                <a:lnTo>
                  <a:pt x="780422" y="18552"/>
                </a:lnTo>
                <a:lnTo>
                  <a:pt x="734791" y="28757"/>
                </a:lnTo>
                <a:lnTo>
                  <a:pt x="689997" y="41076"/>
                </a:lnTo>
                <a:lnTo>
                  <a:pt x="646095" y="55455"/>
                </a:lnTo>
                <a:lnTo>
                  <a:pt x="603141" y="71839"/>
                </a:lnTo>
                <a:lnTo>
                  <a:pt x="561191" y="90171"/>
                </a:lnTo>
                <a:lnTo>
                  <a:pt x="520300" y="110396"/>
                </a:lnTo>
                <a:lnTo>
                  <a:pt x="480524" y="132458"/>
                </a:lnTo>
                <a:lnTo>
                  <a:pt x="441919" y="156302"/>
                </a:lnTo>
                <a:lnTo>
                  <a:pt x="404539" y="181873"/>
                </a:lnTo>
                <a:lnTo>
                  <a:pt x="368441" y="209114"/>
                </a:lnTo>
                <a:lnTo>
                  <a:pt x="333680" y="237970"/>
                </a:lnTo>
                <a:lnTo>
                  <a:pt x="300311" y="268385"/>
                </a:lnTo>
                <a:lnTo>
                  <a:pt x="268391" y="300305"/>
                </a:lnTo>
                <a:lnTo>
                  <a:pt x="237975" y="333672"/>
                </a:lnTo>
                <a:lnTo>
                  <a:pt x="209119" y="368433"/>
                </a:lnTo>
                <a:lnTo>
                  <a:pt x="181877" y="404530"/>
                </a:lnTo>
                <a:lnTo>
                  <a:pt x="156306" y="441910"/>
                </a:lnTo>
                <a:lnTo>
                  <a:pt x="132461" y="480515"/>
                </a:lnTo>
                <a:lnTo>
                  <a:pt x="110399" y="520290"/>
                </a:lnTo>
                <a:lnTo>
                  <a:pt x="90173" y="561181"/>
                </a:lnTo>
                <a:lnTo>
                  <a:pt x="71841" y="603130"/>
                </a:lnTo>
                <a:lnTo>
                  <a:pt x="55457" y="646084"/>
                </a:lnTo>
                <a:lnTo>
                  <a:pt x="41077" y="689985"/>
                </a:lnTo>
                <a:lnTo>
                  <a:pt x="28757" y="734779"/>
                </a:lnTo>
                <a:lnTo>
                  <a:pt x="18553" y="780410"/>
                </a:lnTo>
                <a:lnTo>
                  <a:pt x="10519" y="826822"/>
                </a:lnTo>
                <a:lnTo>
                  <a:pt x="4712" y="873960"/>
                </a:lnTo>
                <a:lnTo>
                  <a:pt x="1187" y="921768"/>
                </a:lnTo>
                <a:lnTo>
                  <a:pt x="0" y="970191"/>
                </a:lnTo>
                <a:lnTo>
                  <a:pt x="1187" y="1018613"/>
                </a:lnTo>
                <a:lnTo>
                  <a:pt x="4712" y="1066421"/>
                </a:lnTo>
                <a:lnTo>
                  <a:pt x="10519" y="1113560"/>
                </a:lnTo>
                <a:lnTo>
                  <a:pt x="18553" y="1159972"/>
                </a:lnTo>
                <a:lnTo>
                  <a:pt x="28757" y="1205603"/>
                </a:lnTo>
                <a:lnTo>
                  <a:pt x="41077" y="1250397"/>
                </a:lnTo>
                <a:lnTo>
                  <a:pt x="55457" y="1294299"/>
                </a:lnTo>
                <a:lnTo>
                  <a:pt x="71841" y="1337253"/>
                </a:lnTo>
                <a:lnTo>
                  <a:pt x="90173" y="1379203"/>
                </a:lnTo>
                <a:lnTo>
                  <a:pt x="110399" y="1420094"/>
                </a:lnTo>
                <a:lnTo>
                  <a:pt x="132461" y="1459870"/>
                </a:lnTo>
                <a:lnTo>
                  <a:pt x="156306" y="1498475"/>
                </a:lnTo>
                <a:lnTo>
                  <a:pt x="181877" y="1535855"/>
                </a:lnTo>
                <a:lnTo>
                  <a:pt x="209119" y="1571953"/>
                </a:lnTo>
                <a:lnTo>
                  <a:pt x="237975" y="1606714"/>
                </a:lnTo>
                <a:lnTo>
                  <a:pt x="268391" y="1640083"/>
                </a:lnTo>
                <a:lnTo>
                  <a:pt x="300311" y="1672003"/>
                </a:lnTo>
                <a:lnTo>
                  <a:pt x="333680" y="1702419"/>
                </a:lnTo>
                <a:lnTo>
                  <a:pt x="368441" y="1731275"/>
                </a:lnTo>
                <a:lnTo>
                  <a:pt x="404539" y="1758517"/>
                </a:lnTo>
                <a:lnTo>
                  <a:pt x="441919" y="1784088"/>
                </a:lnTo>
                <a:lnTo>
                  <a:pt x="480524" y="1807932"/>
                </a:lnTo>
                <a:lnTo>
                  <a:pt x="520300" y="1829995"/>
                </a:lnTo>
                <a:lnTo>
                  <a:pt x="561191" y="1850221"/>
                </a:lnTo>
                <a:lnTo>
                  <a:pt x="603141" y="1868553"/>
                </a:lnTo>
                <a:lnTo>
                  <a:pt x="646095" y="1884937"/>
                </a:lnTo>
                <a:lnTo>
                  <a:pt x="689997" y="1899317"/>
                </a:lnTo>
                <a:lnTo>
                  <a:pt x="734791" y="1911637"/>
                </a:lnTo>
                <a:lnTo>
                  <a:pt x="780422" y="1921841"/>
                </a:lnTo>
                <a:lnTo>
                  <a:pt x="826834" y="1929875"/>
                </a:lnTo>
                <a:lnTo>
                  <a:pt x="873972" y="1935682"/>
                </a:lnTo>
                <a:lnTo>
                  <a:pt x="921781" y="1939207"/>
                </a:lnTo>
                <a:lnTo>
                  <a:pt x="970203" y="1940394"/>
                </a:lnTo>
                <a:lnTo>
                  <a:pt x="1018626" y="1939207"/>
                </a:lnTo>
                <a:lnTo>
                  <a:pt x="1066434" y="1935682"/>
                </a:lnTo>
                <a:lnTo>
                  <a:pt x="1113572" y="1929875"/>
                </a:lnTo>
                <a:lnTo>
                  <a:pt x="1159985" y="1921841"/>
                </a:lnTo>
                <a:lnTo>
                  <a:pt x="1205616" y="1911637"/>
                </a:lnTo>
                <a:lnTo>
                  <a:pt x="1250410" y="1899317"/>
                </a:lnTo>
                <a:lnTo>
                  <a:pt x="1294312" y="1884937"/>
                </a:lnTo>
                <a:lnTo>
                  <a:pt x="1337265" y="1868553"/>
                </a:lnTo>
                <a:lnTo>
                  <a:pt x="1379215" y="1850221"/>
                </a:lnTo>
                <a:lnTo>
                  <a:pt x="1420106" y="1829995"/>
                </a:lnTo>
                <a:lnTo>
                  <a:pt x="1459882" y="1807932"/>
                </a:lnTo>
                <a:lnTo>
                  <a:pt x="1498488" y="1784088"/>
                </a:lnTo>
                <a:lnTo>
                  <a:pt x="1535868" y="1758517"/>
                </a:lnTo>
                <a:lnTo>
                  <a:pt x="1571966" y="1731275"/>
                </a:lnTo>
                <a:lnTo>
                  <a:pt x="1606727" y="1702419"/>
                </a:lnTo>
                <a:lnTo>
                  <a:pt x="1640095" y="1672003"/>
                </a:lnTo>
                <a:lnTo>
                  <a:pt x="1672015" y="1640083"/>
                </a:lnTo>
                <a:lnTo>
                  <a:pt x="1702431" y="1606714"/>
                </a:lnTo>
                <a:lnTo>
                  <a:pt x="1731288" y="1571953"/>
                </a:lnTo>
                <a:lnTo>
                  <a:pt x="1758530" y="1535855"/>
                </a:lnTo>
                <a:lnTo>
                  <a:pt x="1784100" y="1498475"/>
                </a:lnTo>
                <a:lnTo>
                  <a:pt x="1807945" y="1459870"/>
                </a:lnTo>
                <a:lnTo>
                  <a:pt x="1830008" y="1420094"/>
                </a:lnTo>
                <a:lnTo>
                  <a:pt x="1850233" y="1379203"/>
                </a:lnTo>
                <a:lnTo>
                  <a:pt x="1868566" y="1337253"/>
                </a:lnTo>
                <a:lnTo>
                  <a:pt x="1884950" y="1294299"/>
                </a:lnTo>
                <a:lnTo>
                  <a:pt x="1899329" y="1250397"/>
                </a:lnTo>
                <a:lnTo>
                  <a:pt x="1911649" y="1205603"/>
                </a:lnTo>
                <a:lnTo>
                  <a:pt x="1921854" y="1159972"/>
                </a:lnTo>
                <a:lnTo>
                  <a:pt x="1929888" y="1113560"/>
                </a:lnTo>
                <a:lnTo>
                  <a:pt x="1935695" y="1066421"/>
                </a:lnTo>
                <a:lnTo>
                  <a:pt x="1939220" y="1018613"/>
                </a:lnTo>
                <a:lnTo>
                  <a:pt x="1940407" y="970191"/>
                </a:lnTo>
                <a:lnTo>
                  <a:pt x="1939220" y="921768"/>
                </a:lnTo>
                <a:lnTo>
                  <a:pt x="1935695" y="873960"/>
                </a:lnTo>
                <a:lnTo>
                  <a:pt x="1929888" y="826822"/>
                </a:lnTo>
                <a:lnTo>
                  <a:pt x="1921854" y="780410"/>
                </a:lnTo>
                <a:lnTo>
                  <a:pt x="1911649" y="734779"/>
                </a:lnTo>
                <a:lnTo>
                  <a:pt x="1899329" y="689985"/>
                </a:lnTo>
                <a:lnTo>
                  <a:pt x="1884950" y="646084"/>
                </a:lnTo>
                <a:lnTo>
                  <a:pt x="1868566" y="603130"/>
                </a:lnTo>
                <a:lnTo>
                  <a:pt x="1850233" y="561181"/>
                </a:lnTo>
                <a:lnTo>
                  <a:pt x="1830008" y="520290"/>
                </a:lnTo>
                <a:lnTo>
                  <a:pt x="1807945" y="480515"/>
                </a:lnTo>
                <a:lnTo>
                  <a:pt x="1784100" y="441910"/>
                </a:lnTo>
                <a:lnTo>
                  <a:pt x="1758530" y="404530"/>
                </a:lnTo>
                <a:lnTo>
                  <a:pt x="1731288" y="368433"/>
                </a:lnTo>
                <a:lnTo>
                  <a:pt x="1702431" y="333672"/>
                </a:lnTo>
                <a:lnTo>
                  <a:pt x="1672015" y="300305"/>
                </a:lnTo>
                <a:lnTo>
                  <a:pt x="1640095" y="268385"/>
                </a:lnTo>
                <a:lnTo>
                  <a:pt x="1606727" y="237970"/>
                </a:lnTo>
                <a:lnTo>
                  <a:pt x="1571966" y="209114"/>
                </a:lnTo>
                <a:lnTo>
                  <a:pt x="1535868" y="181873"/>
                </a:lnTo>
                <a:lnTo>
                  <a:pt x="1498488" y="156302"/>
                </a:lnTo>
                <a:lnTo>
                  <a:pt x="1459882" y="132458"/>
                </a:lnTo>
                <a:lnTo>
                  <a:pt x="1420106" y="110396"/>
                </a:lnTo>
                <a:lnTo>
                  <a:pt x="1379215" y="90171"/>
                </a:lnTo>
                <a:lnTo>
                  <a:pt x="1337265" y="71839"/>
                </a:lnTo>
                <a:lnTo>
                  <a:pt x="1294312" y="55455"/>
                </a:lnTo>
                <a:lnTo>
                  <a:pt x="1250410" y="41076"/>
                </a:lnTo>
                <a:lnTo>
                  <a:pt x="1205616" y="28757"/>
                </a:lnTo>
                <a:lnTo>
                  <a:pt x="1159985" y="18552"/>
                </a:lnTo>
                <a:lnTo>
                  <a:pt x="1113572" y="10519"/>
                </a:lnTo>
                <a:lnTo>
                  <a:pt x="1066434" y="4712"/>
                </a:lnTo>
                <a:lnTo>
                  <a:pt x="1018626" y="1187"/>
                </a:lnTo>
                <a:lnTo>
                  <a:pt x="970203" y="0"/>
                </a:lnTo>
                <a:close/>
              </a:path>
            </a:pathLst>
          </a:custGeom>
          <a:solidFill>
            <a:srgbClr val="FFBCD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" name="Vertikaler Textplatzhalter 3">
            <a:extLst>
              <a:ext uri="{FF2B5EF4-FFF2-40B4-BE49-F238E27FC236}">
                <a16:creationId xmlns:a16="http://schemas.microsoft.com/office/drawing/2014/main" id="{593D1EEA-0475-7DFD-BA16-1C4097E25891}"/>
              </a:ext>
            </a:extLst>
          </p:cNvPr>
          <p:cNvSpPr txBox="1">
            <a:spLocks/>
          </p:cNvSpPr>
          <p:nvPr/>
        </p:nvSpPr>
        <p:spPr>
          <a:xfrm>
            <a:off x="8027988" y="323851"/>
            <a:ext cx="3293728" cy="53641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3300" b="0" i="0" u="none" strike="noStrike" kern="1200" cap="none" spc="0" normalizeH="0" baseline="0" noProof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Ihre individuelle</a:t>
            </a:r>
            <a:br>
              <a:rPr kumimoji="0" lang="de-DE" sz="3300" b="0" i="0" u="none" strike="noStrike" kern="1200" cap="none" spc="0" normalizeH="0" baseline="0" noProof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</a:br>
            <a:r>
              <a:rPr kumimoji="0" lang="de-DE" sz="3300" b="0" i="0" u="none" strike="noStrike" kern="1200" cap="none" spc="0" normalizeH="0" baseline="0" noProof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Ersparnis</a:t>
            </a:r>
          </a:p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5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9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Berechnen Sie die monatliche Leasingrate für Ihr Dienstrad  und finden Sie heraus, wie viel </a:t>
            </a:r>
            <a:br>
              <a:rPr kumimoji="0" lang="de-DE" sz="1900" b="0" i="0" u="none" strike="noStrike" kern="1200" cap="none" spc="0" normalizeH="0" baseline="0" noProof="0">
                <a:ln>
                  <a:noFill/>
                </a:ln>
                <a:solidFill>
                  <a:srgbClr val="FFBCDF"/>
                </a:solidFill>
                <a:effectLst/>
                <a:uLnTx/>
                <a:uFillTx/>
                <a:latin typeface="Calmetta" panose="020B0603020203030204" pitchFamily="34" charset="0"/>
                <a:ea typeface="Calmetta" panose="020B0603020203030204" pitchFamily="34" charset="0"/>
                <a:cs typeface="Calmetta" panose="020B0603020203030204" pitchFamily="34" charset="0"/>
              </a:rPr>
            </a:br>
            <a:r>
              <a:rPr kumimoji="0" lang="de-DE" sz="19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Sie mit JobRad</a:t>
            </a:r>
            <a:r>
              <a:rPr kumimoji="0" lang="de-DE" sz="19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kumimoji="0" lang="de-DE" sz="19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metta"/>
                <a:ea typeface="Calmetta" panose="020B0603020203030204" pitchFamily="34" charset="0"/>
                <a:cs typeface="Calmetta" panose="020B0603020203030204" pitchFamily="34" charset="0"/>
              </a:rPr>
              <a:t> gegenüber dem Fahrradkauf sparen. </a:t>
            </a:r>
            <a:endParaRPr kumimoji="0" lang="de-DE" sz="33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metta"/>
              <a:ea typeface="+mn-ea"/>
              <a:cs typeface="+mn-cs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CCA5E8E8-7EDF-4951-CA1F-094FF79691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7778559" cy="6480175"/>
          </a:xfrm>
          <a:prstGeom prst="rect">
            <a:avLst/>
          </a:prstGeom>
        </p:spPr>
      </p:pic>
      <p:sp>
        <p:nvSpPr>
          <p:cNvPr id="21" name="object 7">
            <a:extLst>
              <a:ext uri="{FF2B5EF4-FFF2-40B4-BE49-F238E27FC236}">
                <a16:creationId xmlns:a16="http://schemas.microsoft.com/office/drawing/2014/main" id="{766F1972-1EBD-C201-7B2B-CEE9610DB6F3}"/>
              </a:ext>
            </a:extLst>
          </p:cNvPr>
          <p:cNvSpPr txBox="1"/>
          <p:nvPr/>
        </p:nvSpPr>
        <p:spPr>
          <a:xfrm>
            <a:off x="9013383" y="4714953"/>
            <a:ext cx="1940560" cy="564257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indent="-42545" algn="ctr">
              <a:lnSpc>
                <a:spcPts val="2000"/>
              </a:lnSpc>
              <a:spcBef>
                <a:spcPts val="200"/>
              </a:spcBef>
            </a:pPr>
            <a:r>
              <a:rPr lang="de-DE" sz="1400" spc="-20" dirty="0">
                <a:solidFill>
                  <a:srgbClr val="2B373D"/>
                </a:solidFill>
                <a:cs typeface="Calmetta"/>
              </a:rPr>
              <a:t>Leasingrechner im </a:t>
            </a:r>
          </a:p>
          <a:p>
            <a:pPr marL="12700" marR="5080" indent="-42545" algn="ctr">
              <a:lnSpc>
                <a:spcPts val="2000"/>
              </a:lnSpc>
              <a:spcBef>
                <a:spcPts val="200"/>
              </a:spcBef>
            </a:pPr>
            <a:r>
              <a:rPr lang="de-DE" sz="1400" spc="-20" dirty="0" err="1">
                <a:solidFill>
                  <a:srgbClr val="2B373D"/>
                </a:solidFill>
                <a:cs typeface="Calmetta"/>
              </a:rPr>
              <a:t>meinJobRad</a:t>
            </a:r>
            <a:r>
              <a:rPr lang="de-DE" sz="1400" dirty="0">
                <a:solidFill>
                  <a:srgbClr val="2B373D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lang="de-DE" sz="1400" spc="-20" dirty="0">
                <a:solidFill>
                  <a:srgbClr val="2B373D"/>
                </a:solidFill>
                <a:cs typeface="Calmetta"/>
              </a:rPr>
              <a:t>-Portal</a:t>
            </a:r>
            <a:endParaRPr sz="1400" spc="-20" dirty="0">
              <a:solidFill>
                <a:srgbClr val="2B373D"/>
              </a:solidFill>
              <a:cs typeface="Calmetta"/>
            </a:endParaRPr>
          </a:p>
        </p:txBody>
      </p:sp>
    </p:spTree>
    <p:extLst>
      <p:ext uri="{BB962C8B-B14F-4D97-AF65-F5344CB8AC3E}">
        <p14:creationId xmlns:p14="http://schemas.microsoft.com/office/powerpoint/2010/main" val="3120439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10" descr="Ein Bild, das draußen, Kleidung, Person, Fahrrad enthält.&#10;&#10;Automatisch generierte Beschreibung">
            <a:extLst>
              <a:ext uri="{FF2B5EF4-FFF2-40B4-BE49-F238E27FC236}">
                <a16:creationId xmlns:a16="http://schemas.microsoft.com/office/drawing/2014/main" id="{9738655C-28A8-4982-D633-D1C4C2374D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8488" y="-1"/>
            <a:ext cx="7632000" cy="648017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Vertikaler Textplatzhalter 5">
            <a:extLst>
              <a:ext uri="{FF2B5EF4-FFF2-40B4-BE49-F238E27FC236}">
                <a16:creationId xmlns:a16="http://schemas.microsoft.com/office/drawing/2014/main" id="{88D32E02-3A66-B809-8569-C776C24601AA}"/>
              </a:ext>
            </a:extLst>
          </p:cNvPr>
          <p:cNvSpPr txBox="1">
            <a:spLocks/>
          </p:cNvSpPr>
          <p:nvPr/>
        </p:nvSpPr>
        <p:spPr>
          <a:xfrm>
            <a:off x="396000" y="323851"/>
            <a:ext cx="3095623" cy="18478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3300" b="0" i="0" u="none" strike="noStrike" kern="1200" cap="none" spc="0" normalizeH="0" baseline="0" noProof="0">
                <a:ln>
                  <a:noFill/>
                </a:ln>
                <a:solidFill>
                  <a:srgbClr val="B0E572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Ihr individuelles</a:t>
            </a:r>
            <a:br>
              <a:rPr kumimoji="0" lang="de-DE" sz="3300" b="0" i="0" u="none" strike="noStrike" kern="1200" cap="none" spc="0" normalizeH="0" baseline="0" noProof="0">
                <a:ln>
                  <a:noFill/>
                </a:ln>
                <a:solidFill>
                  <a:srgbClr val="B0E572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</a:br>
            <a:r>
              <a:rPr kumimoji="0" lang="de-DE" sz="3300" b="0" i="0" u="none" strike="noStrike" kern="1200" cap="none" spc="0" normalizeH="0" baseline="0" noProof="0">
                <a:ln>
                  <a:noFill/>
                </a:ln>
                <a:solidFill>
                  <a:srgbClr val="B0E572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Wunschrad – alle </a:t>
            </a:r>
            <a:br>
              <a:rPr kumimoji="0" lang="de-DE" sz="3300" b="0" i="0" u="none" strike="noStrike" kern="1200" cap="none" spc="0" normalizeH="0" baseline="0" noProof="0">
                <a:ln>
                  <a:noFill/>
                </a:ln>
                <a:solidFill>
                  <a:srgbClr val="B0E572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</a:br>
            <a:r>
              <a:rPr kumimoji="0" lang="de-DE" sz="3300" b="0" i="0" u="none" strike="noStrike" kern="1200" cap="none" spc="0" normalizeH="0" baseline="0" noProof="0">
                <a:ln>
                  <a:noFill/>
                </a:ln>
                <a:solidFill>
                  <a:srgbClr val="B0E572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Marken &amp; Typen</a:t>
            </a:r>
          </a:p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700" b="0" i="0" u="none" strike="noStrike" kern="1200" cap="none" spc="0" normalizeH="0" baseline="0" noProof="0">
              <a:ln>
                <a:noFill/>
              </a:ln>
              <a:solidFill>
                <a:srgbClr val="B0E572"/>
              </a:solidFill>
              <a:effectLst/>
              <a:uLnTx/>
              <a:uFillTx/>
              <a:latin typeface="Calmetta"/>
              <a:ea typeface="+mn-ea"/>
              <a:cs typeface="+mn-cs"/>
            </a:endParaRPr>
          </a:p>
        </p:txBody>
      </p:sp>
      <p:pic>
        <p:nvPicPr>
          <p:cNvPr id="10" name="Bildplatzhalter 10" descr="Ein Bild, das draußen, Kleidung, Person, Fahrrad enthält.&#10;&#10;Automatisch generierte Beschreibung">
            <a:extLst>
              <a:ext uri="{FF2B5EF4-FFF2-40B4-BE49-F238E27FC236}">
                <a16:creationId xmlns:a16="http://schemas.microsoft.com/office/drawing/2014/main" id="{28F28D49-8E36-58EB-E511-5283569D4C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8488" y="-1"/>
            <a:ext cx="7632000" cy="6480175"/>
          </a:xfrm>
          <a:prstGeom prst="rect">
            <a:avLst/>
          </a:prstGeom>
          <a:solidFill>
            <a:sysClr val="window" lastClr="FFFFFF"/>
          </a:solidFill>
        </p:spPr>
      </p:pic>
      <p:sp>
        <p:nvSpPr>
          <p:cNvPr id="11" name="Vertikaler Textplatzhalter 5">
            <a:extLst>
              <a:ext uri="{FF2B5EF4-FFF2-40B4-BE49-F238E27FC236}">
                <a16:creationId xmlns:a16="http://schemas.microsoft.com/office/drawing/2014/main" id="{92FDCD15-33CD-27B3-E9BA-EF8EEC0D6A8E}"/>
              </a:ext>
            </a:extLst>
          </p:cNvPr>
          <p:cNvSpPr txBox="1">
            <a:spLocks/>
          </p:cNvSpPr>
          <p:nvPr/>
        </p:nvSpPr>
        <p:spPr>
          <a:xfrm>
            <a:off x="396877" y="2355632"/>
            <a:ext cx="3095623" cy="53641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240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JobRad</a:t>
            </a:r>
            <a:r>
              <a:rPr kumimoji="0" lang="de-DE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®</a:t>
            </a:r>
            <a:r>
              <a:rPr kumimoji="0" lang="de-DE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 bei [Unternehmen]</a:t>
            </a:r>
          </a:p>
          <a:p>
            <a:pPr marL="323850" marR="0" lvl="1" indent="-323850" algn="l" defTabSz="3240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60000"/>
              <a:buFont typeface="Arial" panose="020B0604020202020204" pitchFamily="34" charset="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tabLst/>
              <a:defRPr/>
            </a:pPr>
            <a:r>
              <a:rPr kumimoji="0" lang="de-DE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Maximalpreis: 11.900 €</a:t>
            </a:r>
          </a:p>
          <a:p>
            <a:pPr marL="323850" marR="0" lvl="1" indent="-323850" algn="l" defTabSz="3240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60000"/>
              <a:buFont typeface="Arial" panose="020B0604020202020204" pitchFamily="34" charset="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tabLst/>
              <a:defRPr/>
            </a:pPr>
            <a:r>
              <a:rPr kumimoji="0" lang="de-DE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Maximale Anzahl: Keine Beschränkung</a:t>
            </a:r>
          </a:p>
          <a:p>
            <a:pPr marL="323850" marR="0" lvl="1" indent="-323850" algn="l" defTabSz="3240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60000"/>
              <a:buFont typeface="Arial" panose="020B0604020202020204" pitchFamily="34" charset="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tabLst/>
              <a:defRPr/>
            </a:pPr>
            <a:r>
              <a:rPr kumimoji="0" lang="de-DE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S-Pedelecs möglich: Nein</a:t>
            </a:r>
          </a:p>
          <a:p>
            <a:pPr marL="323850" marR="0" lvl="1" indent="-323850" algn="l" defTabSz="3240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60000"/>
              <a:buFont typeface="Arial" panose="020B0604020202020204" pitchFamily="34" charset="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tabLst/>
              <a:defRPr/>
            </a:pPr>
            <a:r>
              <a:rPr kumimoji="0" lang="de-DE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…</a:t>
            </a:r>
          </a:p>
          <a:p>
            <a:pPr marL="323850" marR="0" lvl="1" indent="-323850" algn="l" defTabSz="3240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60000"/>
              <a:buFont typeface="Arial" panose="020B0604020202020204" pitchFamily="34" charset="0"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tabLst/>
              <a:defRPr/>
            </a:pPr>
            <a:r>
              <a:rPr kumimoji="0" lang="de-DE" sz="1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metta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960675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kaler Textplatzhalter 5">
            <a:extLst>
              <a:ext uri="{FF2B5EF4-FFF2-40B4-BE49-F238E27FC236}">
                <a16:creationId xmlns:a16="http://schemas.microsoft.com/office/drawing/2014/main" id="{D118086B-A302-F39C-00E9-4F1BEF0F56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96000" y="323851"/>
            <a:ext cx="3128250" cy="5364162"/>
          </a:xfrm>
        </p:spPr>
        <p:txBody>
          <a:bodyPr/>
          <a:lstStyle/>
          <a:p>
            <a:pPr marL="0" marR="455295" indent="0">
              <a:lnSpc>
                <a:spcPct val="100000"/>
              </a:lnSpc>
              <a:spcBef>
                <a:spcPts val="439"/>
              </a:spcBef>
              <a:spcAft>
                <a:spcPts val="3500"/>
              </a:spcAft>
              <a:buNone/>
              <a:tabLst>
                <a:tab pos="300355" algn="l"/>
                <a:tab pos="300990" algn="l"/>
              </a:tabLst>
            </a:pPr>
            <a:r>
              <a:rPr lang="de-DE" sz="6000" dirty="0">
                <a:solidFill>
                  <a:srgbClr val="B0E572"/>
                </a:solidFill>
                <a:ea typeface="Calmetta XBold" panose="020B0803020203030204" pitchFamily="34" charset="0"/>
                <a:cs typeface="Calmetta XBold" panose="020B0803020203030204" pitchFamily="34" charset="0"/>
              </a:rPr>
              <a:t>&gt;</a:t>
            </a:r>
            <a:r>
              <a:rPr lang="de-DE" sz="6000" dirty="0">
                <a:solidFill>
                  <a:srgbClr val="B0E572"/>
                </a:solidFill>
                <a:latin typeface="Calmetta XBold"/>
                <a:ea typeface="Calmetta XBold" panose="020B0803020203030204" pitchFamily="34" charset="0"/>
                <a:cs typeface="Calmetta XBold" panose="020B0803020203030204" pitchFamily="34" charset="0"/>
              </a:rPr>
              <a:t> 7.200</a:t>
            </a:r>
            <a:br>
              <a:rPr lang="de-DE" sz="4000" spc="-40" dirty="0"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</a:br>
            <a:r>
              <a:rPr lang="de-DE" sz="1800" spc="-25" dirty="0" err="1">
                <a:solidFill>
                  <a:srgbClr val="B0E572"/>
                </a:solidFill>
                <a:latin typeface="Calmetta"/>
                <a:cs typeface="Calmetta"/>
              </a:rPr>
              <a:t>Fachhändler:innen</a:t>
            </a:r>
            <a:r>
              <a:rPr lang="de-DE" sz="1800" spc="-25" dirty="0">
                <a:solidFill>
                  <a:srgbClr val="B0E572"/>
                </a:solidFill>
                <a:latin typeface="Calmetta"/>
                <a:cs typeface="Calmetta"/>
              </a:rPr>
              <a:t> allein in Deutschland</a:t>
            </a:r>
            <a:endParaRPr lang="de-DE" sz="6000" kern="0" spc="-25" dirty="0">
              <a:solidFill>
                <a:srgbClr val="B0E572"/>
              </a:solidFill>
              <a:latin typeface="Calmetta"/>
              <a:cs typeface="Calmetta"/>
            </a:endParaRPr>
          </a:p>
          <a:p>
            <a:pPr marL="0" marR="455295" indent="0">
              <a:lnSpc>
                <a:spcPct val="100000"/>
              </a:lnSpc>
              <a:spcBef>
                <a:spcPts val="439"/>
              </a:spcBef>
              <a:spcAft>
                <a:spcPts val="3500"/>
              </a:spcAft>
              <a:buNone/>
              <a:tabLst>
                <a:tab pos="300355" algn="l"/>
                <a:tab pos="300990" algn="l"/>
              </a:tabLst>
            </a:pPr>
            <a:r>
              <a:rPr lang="de-DE" sz="6000" dirty="0">
                <a:solidFill>
                  <a:srgbClr val="B0E572"/>
                </a:solidFill>
                <a:ea typeface="Calmetta XBold" panose="020B0803020203030204" pitchFamily="34" charset="0"/>
                <a:cs typeface="Calmetta XBold" panose="020B0803020203030204" pitchFamily="34" charset="0"/>
              </a:rPr>
              <a:t>&gt; </a:t>
            </a:r>
            <a:r>
              <a:rPr lang="de-DE" sz="6000" dirty="0">
                <a:solidFill>
                  <a:srgbClr val="B0E572"/>
                </a:solidFill>
                <a:latin typeface="Calmetta XBold" panose="020B0803020203030204" pitchFamily="34" charset="0"/>
                <a:ea typeface="Calmetta XBold" panose="020B0803020203030204" pitchFamily="34" charset="0"/>
                <a:cs typeface="Calmetta XBold" panose="020B0803020203030204" pitchFamily="34" charset="0"/>
              </a:rPr>
              <a:t>100</a:t>
            </a:r>
            <a:br>
              <a:rPr lang="de-DE" sz="6000" spc="-30" dirty="0">
                <a:solidFill>
                  <a:srgbClr val="B0E572"/>
                </a:solidFill>
                <a:latin typeface="Calmetta"/>
                <a:cs typeface="Calmetta"/>
              </a:rPr>
            </a:br>
            <a:r>
              <a:rPr lang="de-DE" sz="1800" spc="-10" dirty="0">
                <a:solidFill>
                  <a:srgbClr val="B0E572"/>
                </a:solidFill>
                <a:latin typeface="Calmetta"/>
                <a:cs typeface="Calmetta"/>
              </a:rPr>
              <a:t>Onlineshops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DC7A6CD-3270-A344-2BE3-2ECB763F71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8488" y="0"/>
            <a:ext cx="7632000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633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ertikaler Textplatzhalter 1">
            <a:extLst>
              <a:ext uri="{FF2B5EF4-FFF2-40B4-BE49-F238E27FC236}">
                <a16:creationId xmlns:a16="http://schemas.microsoft.com/office/drawing/2014/main" id="{DAD238AC-7CE3-F99A-A65D-AB0B3685A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027988" y="2038154"/>
            <a:ext cx="3095623" cy="3274626"/>
          </a:xfrm>
        </p:spPr>
        <p:txBody>
          <a:bodyPr/>
          <a:lstStyle/>
          <a:p>
            <a:pPr marL="0" indent="0" algn="l">
              <a:lnSpc>
                <a:spcPct val="110000"/>
              </a:lnSpc>
              <a:spcBef>
                <a:spcPts val="600"/>
              </a:spcBef>
              <a:tabLst>
                <a:tab pos="0" algn="l"/>
                <a:tab pos="898525" algn="l"/>
                <a:tab pos="1619250" algn="l"/>
              </a:tabLst>
            </a:pPr>
            <a:r>
              <a:rPr lang="de-DE" sz="1800" dirty="0"/>
              <a:t>Die </a:t>
            </a:r>
            <a:r>
              <a:rPr lang="de-DE" sz="1800" dirty="0">
                <a:latin typeface="+mj-lt"/>
              </a:rPr>
              <a:t>JobRad</a:t>
            </a:r>
            <a:r>
              <a:rPr lang="de-DE" sz="1800" baseline="30000" dirty="0">
                <a:latin typeface="+mj-lt"/>
              </a:rPr>
              <a:t>®</a:t>
            </a:r>
            <a:r>
              <a:rPr lang="de-DE" sz="1800" dirty="0">
                <a:latin typeface="+mj-lt"/>
              </a:rPr>
              <a:t>-Vollkaskoversicherung inklusive Mobilitätsgarantie </a:t>
            </a:r>
            <a:r>
              <a:rPr lang="de-DE" sz="1800" dirty="0"/>
              <a:t>gibt es bei jedem JobRad</a:t>
            </a:r>
            <a:r>
              <a:rPr lang="de-DE" sz="1800" baseline="30000" dirty="0"/>
              <a:t>®</a:t>
            </a:r>
            <a:r>
              <a:rPr lang="de-DE" sz="1800" dirty="0"/>
              <a:t> als Standard. </a:t>
            </a:r>
          </a:p>
          <a:p>
            <a:pPr marL="0" indent="0" algn="l">
              <a:lnSpc>
                <a:spcPct val="110000"/>
              </a:lnSpc>
              <a:spcBef>
                <a:spcPts val="600"/>
              </a:spcBef>
            </a:pPr>
            <a:r>
              <a:rPr lang="de-DE" sz="1800" dirty="0"/>
              <a:t>Optional bieten wir zusätzlich unsere maßgeschneiderten </a:t>
            </a:r>
            <a:r>
              <a:rPr lang="de-DE" sz="1800" dirty="0">
                <a:latin typeface="+mj-lt"/>
              </a:rPr>
              <a:t>Servicepakete für Inspektion und Reparaturen</a:t>
            </a:r>
            <a:r>
              <a:rPr lang="de-DE" sz="1800" dirty="0"/>
              <a:t>.</a:t>
            </a:r>
          </a:p>
        </p:txBody>
      </p:sp>
      <p:pic>
        <p:nvPicPr>
          <p:cNvPr id="10" name="Bildplatzhalter 13" descr="Ein Bild, das Rad, Bike, Reifen, Fahrradreifen enthält.&#10;&#10;KI-generierte Inhalte können fehlerhaft sein.">
            <a:extLst>
              <a:ext uri="{FF2B5EF4-FFF2-40B4-BE49-F238E27FC236}">
                <a16:creationId xmlns:a16="http://schemas.microsoft.com/office/drawing/2014/main" id="{C4C8368B-E9EF-FF9B-E155-F0B9EADFEE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632000" cy="6480175"/>
          </a:xfrm>
          <a:prstGeom prst="rect">
            <a:avLst/>
          </a:prstGeom>
        </p:spPr>
      </p:pic>
      <p:sp>
        <p:nvSpPr>
          <p:cNvPr id="11" name="object 65">
            <a:extLst>
              <a:ext uri="{FF2B5EF4-FFF2-40B4-BE49-F238E27FC236}">
                <a16:creationId xmlns:a16="http://schemas.microsoft.com/office/drawing/2014/main" id="{B75C3D1E-FC81-93B4-364C-26F5B8839914}"/>
              </a:ext>
            </a:extLst>
          </p:cNvPr>
          <p:cNvSpPr/>
          <p:nvPr/>
        </p:nvSpPr>
        <p:spPr>
          <a:xfrm>
            <a:off x="370954" y="3826616"/>
            <a:ext cx="2211515" cy="2211515"/>
          </a:xfrm>
          <a:custGeom>
            <a:avLst/>
            <a:gdLst/>
            <a:ahLst/>
            <a:cxnLst/>
            <a:rect l="l" t="t" r="r" b="b"/>
            <a:pathLst>
              <a:path w="1940559" h="1940559">
                <a:moveTo>
                  <a:pt x="970203" y="0"/>
                </a:moveTo>
                <a:lnTo>
                  <a:pt x="921781" y="1187"/>
                </a:lnTo>
                <a:lnTo>
                  <a:pt x="873972" y="4712"/>
                </a:lnTo>
                <a:lnTo>
                  <a:pt x="826834" y="10519"/>
                </a:lnTo>
                <a:lnTo>
                  <a:pt x="780422" y="18552"/>
                </a:lnTo>
                <a:lnTo>
                  <a:pt x="734791" y="28757"/>
                </a:lnTo>
                <a:lnTo>
                  <a:pt x="689997" y="41076"/>
                </a:lnTo>
                <a:lnTo>
                  <a:pt x="646095" y="55455"/>
                </a:lnTo>
                <a:lnTo>
                  <a:pt x="603141" y="71839"/>
                </a:lnTo>
                <a:lnTo>
                  <a:pt x="561191" y="90171"/>
                </a:lnTo>
                <a:lnTo>
                  <a:pt x="520300" y="110396"/>
                </a:lnTo>
                <a:lnTo>
                  <a:pt x="480524" y="132458"/>
                </a:lnTo>
                <a:lnTo>
                  <a:pt x="441919" y="156302"/>
                </a:lnTo>
                <a:lnTo>
                  <a:pt x="404539" y="181873"/>
                </a:lnTo>
                <a:lnTo>
                  <a:pt x="368441" y="209114"/>
                </a:lnTo>
                <a:lnTo>
                  <a:pt x="333680" y="237970"/>
                </a:lnTo>
                <a:lnTo>
                  <a:pt x="300311" y="268385"/>
                </a:lnTo>
                <a:lnTo>
                  <a:pt x="268391" y="300305"/>
                </a:lnTo>
                <a:lnTo>
                  <a:pt x="237975" y="333672"/>
                </a:lnTo>
                <a:lnTo>
                  <a:pt x="209119" y="368433"/>
                </a:lnTo>
                <a:lnTo>
                  <a:pt x="181877" y="404530"/>
                </a:lnTo>
                <a:lnTo>
                  <a:pt x="156306" y="441910"/>
                </a:lnTo>
                <a:lnTo>
                  <a:pt x="132461" y="480515"/>
                </a:lnTo>
                <a:lnTo>
                  <a:pt x="110399" y="520290"/>
                </a:lnTo>
                <a:lnTo>
                  <a:pt x="90173" y="561181"/>
                </a:lnTo>
                <a:lnTo>
                  <a:pt x="71841" y="603130"/>
                </a:lnTo>
                <a:lnTo>
                  <a:pt x="55457" y="646084"/>
                </a:lnTo>
                <a:lnTo>
                  <a:pt x="41077" y="689985"/>
                </a:lnTo>
                <a:lnTo>
                  <a:pt x="28757" y="734779"/>
                </a:lnTo>
                <a:lnTo>
                  <a:pt x="18553" y="780410"/>
                </a:lnTo>
                <a:lnTo>
                  <a:pt x="10519" y="826822"/>
                </a:lnTo>
                <a:lnTo>
                  <a:pt x="4712" y="873960"/>
                </a:lnTo>
                <a:lnTo>
                  <a:pt x="1187" y="921768"/>
                </a:lnTo>
                <a:lnTo>
                  <a:pt x="0" y="970191"/>
                </a:lnTo>
                <a:lnTo>
                  <a:pt x="1187" y="1018613"/>
                </a:lnTo>
                <a:lnTo>
                  <a:pt x="4712" y="1066421"/>
                </a:lnTo>
                <a:lnTo>
                  <a:pt x="10519" y="1113560"/>
                </a:lnTo>
                <a:lnTo>
                  <a:pt x="18553" y="1159972"/>
                </a:lnTo>
                <a:lnTo>
                  <a:pt x="28757" y="1205603"/>
                </a:lnTo>
                <a:lnTo>
                  <a:pt x="41077" y="1250397"/>
                </a:lnTo>
                <a:lnTo>
                  <a:pt x="55457" y="1294299"/>
                </a:lnTo>
                <a:lnTo>
                  <a:pt x="71841" y="1337253"/>
                </a:lnTo>
                <a:lnTo>
                  <a:pt x="90173" y="1379203"/>
                </a:lnTo>
                <a:lnTo>
                  <a:pt x="110399" y="1420094"/>
                </a:lnTo>
                <a:lnTo>
                  <a:pt x="132461" y="1459870"/>
                </a:lnTo>
                <a:lnTo>
                  <a:pt x="156306" y="1498475"/>
                </a:lnTo>
                <a:lnTo>
                  <a:pt x="181877" y="1535855"/>
                </a:lnTo>
                <a:lnTo>
                  <a:pt x="209119" y="1571953"/>
                </a:lnTo>
                <a:lnTo>
                  <a:pt x="237975" y="1606714"/>
                </a:lnTo>
                <a:lnTo>
                  <a:pt x="268391" y="1640083"/>
                </a:lnTo>
                <a:lnTo>
                  <a:pt x="300311" y="1672003"/>
                </a:lnTo>
                <a:lnTo>
                  <a:pt x="333680" y="1702419"/>
                </a:lnTo>
                <a:lnTo>
                  <a:pt x="368441" y="1731275"/>
                </a:lnTo>
                <a:lnTo>
                  <a:pt x="404539" y="1758517"/>
                </a:lnTo>
                <a:lnTo>
                  <a:pt x="441919" y="1784088"/>
                </a:lnTo>
                <a:lnTo>
                  <a:pt x="480524" y="1807932"/>
                </a:lnTo>
                <a:lnTo>
                  <a:pt x="520300" y="1829995"/>
                </a:lnTo>
                <a:lnTo>
                  <a:pt x="561191" y="1850221"/>
                </a:lnTo>
                <a:lnTo>
                  <a:pt x="603141" y="1868553"/>
                </a:lnTo>
                <a:lnTo>
                  <a:pt x="646095" y="1884937"/>
                </a:lnTo>
                <a:lnTo>
                  <a:pt x="689997" y="1899317"/>
                </a:lnTo>
                <a:lnTo>
                  <a:pt x="734791" y="1911637"/>
                </a:lnTo>
                <a:lnTo>
                  <a:pt x="780422" y="1921841"/>
                </a:lnTo>
                <a:lnTo>
                  <a:pt x="826834" y="1929875"/>
                </a:lnTo>
                <a:lnTo>
                  <a:pt x="873972" y="1935682"/>
                </a:lnTo>
                <a:lnTo>
                  <a:pt x="921781" y="1939207"/>
                </a:lnTo>
                <a:lnTo>
                  <a:pt x="970203" y="1940394"/>
                </a:lnTo>
                <a:lnTo>
                  <a:pt x="1018626" y="1939207"/>
                </a:lnTo>
                <a:lnTo>
                  <a:pt x="1066434" y="1935682"/>
                </a:lnTo>
                <a:lnTo>
                  <a:pt x="1113572" y="1929875"/>
                </a:lnTo>
                <a:lnTo>
                  <a:pt x="1159985" y="1921841"/>
                </a:lnTo>
                <a:lnTo>
                  <a:pt x="1205616" y="1911637"/>
                </a:lnTo>
                <a:lnTo>
                  <a:pt x="1250410" y="1899317"/>
                </a:lnTo>
                <a:lnTo>
                  <a:pt x="1294312" y="1884937"/>
                </a:lnTo>
                <a:lnTo>
                  <a:pt x="1337265" y="1868553"/>
                </a:lnTo>
                <a:lnTo>
                  <a:pt x="1379215" y="1850221"/>
                </a:lnTo>
                <a:lnTo>
                  <a:pt x="1420106" y="1829995"/>
                </a:lnTo>
                <a:lnTo>
                  <a:pt x="1459882" y="1807932"/>
                </a:lnTo>
                <a:lnTo>
                  <a:pt x="1498488" y="1784088"/>
                </a:lnTo>
                <a:lnTo>
                  <a:pt x="1535868" y="1758517"/>
                </a:lnTo>
                <a:lnTo>
                  <a:pt x="1571966" y="1731275"/>
                </a:lnTo>
                <a:lnTo>
                  <a:pt x="1606727" y="1702419"/>
                </a:lnTo>
                <a:lnTo>
                  <a:pt x="1640095" y="1672003"/>
                </a:lnTo>
                <a:lnTo>
                  <a:pt x="1672015" y="1640083"/>
                </a:lnTo>
                <a:lnTo>
                  <a:pt x="1702431" y="1606714"/>
                </a:lnTo>
                <a:lnTo>
                  <a:pt x="1731288" y="1571953"/>
                </a:lnTo>
                <a:lnTo>
                  <a:pt x="1758530" y="1535855"/>
                </a:lnTo>
                <a:lnTo>
                  <a:pt x="1784100" y="1498475"/>
                </a:lnTo>
                <a:lnTo>
                  <a:pt x="1807945" y="1459870"/>
                </a:lnTo>
                <a:lnTo>
                  <a:pt x="1830008" y="1420094"/>
                </a:lnTo>
                <a:lnTo>
                  <a:pt x="1850233" y="1379203"/>
                </a:lnTo>
                <a:lnTo>
                  <a:pt x="1868566" y="1337253"/>
                </a:lnTo>
                <a:lnTo>
                  <a:pt x="1884950" y="1294299"/>
                </a:lnTo>
                <a:lnTo>
                  <a:pt x="1899329" y="1250397"/>
                </a:lnTo>
                <a:lnTo>
                  <a:pt x="1911649" y="1205603"/>
                </a:lnTo>
                <a:lnTo>
                  <a:pt x="1921854" y="1159972"/>
                </a:lnTo>
                <a:lnTo>
                  <a:pt x="1929888" y="1113560"/>
                </a:lnTo>
                <a:lnTo>
                  <a:pt x="1935695" y="1066421"/>
                </a:lnTo>
                <a:lnTo>
                  <a:pt x="1939220" y="1018613"/>
                </a:lnTo>
                <a:lnTo>
                  <a:pt x="1940407" y="970191"/>
                </a:lnTo>
                <a:lnTo>
                  <a:pt x="1939220" y="921768"/>
                </a:lnTo>
                <a:lnTo>
                  <a:pt x="1935695" y="873960"/>
                </a:lnTo>
                <a:lnTo>
                  <a:pt x="1929888" y="826822"/>
                </a:lnTo>
                <a:lnTo>
                  <a:pt x="1921854" y="780410"/>
                </a:lnTo>
                <a:lnTo>
                  <a:pt x="1911649" y="734779"/>
                </a:lnTo>
                <a:lnTo>
                  <a:pt x="1899329" y="689985"/>
                </a:lnTo>
                <a:lnTo>
                  <a:pt x="1884950" y="646084"/>
                </a:lnTo>
                <a:lnTo>
                  <a:pt x="1868566" y="603130"/>
                </a:lnTo>
                <a:lnTo>
                  <a:pt x="1850233" y="561181"/>
                </a:lnTo>
                <a:lnTo>
                  <a:pt x="1830008" y="520290"/>
                </a:lnTo>
                <a:lnTo>
                  <a:pt x="1807945" y="480515"/>
                </a:lnTo>
                <a:lnTo>
                  <a:pt x="1784100" y="441910"/>
                </a:lnTo>
                <a:lnTo>
                  <a:pt x="1758530" y="404530"/>
                </a:lnTo>
                <a:lnTo>
                  <a:pt x="1731288" y="368433"/>
                </a:lnTo>
                <a:lnTo>
                  <a:pt x="1702431" y="333672"/>
                </a:lnTo>
                <a:lnTo>
                  <a:pt x="1672015" y="300305"/>
                </a:lnTo>
                <a:lnTo>
                  <a:pt x="1640095" y="268385"/>
                </a:lnTo>
                <a:lnTo>
                  <a:pt x="1606727" y="237970"/>
                </a:lnTo>
                <a:lnTo>
                  <a:pt x="1571966" y="209114"/>
                </a:lnTo>
                <a:lnTo>
                  <a:pt x="1535868" y="181873"/>
                </a:lnTo>
                <a:lnTo>
                  <a:pt x="1498488" y="156302"/>
                </a:lnTo>
                <a:lnTo>
                  <a:pt x="1459882" y="132458"/>
                </a:lnTo>
                <a:lnTo>
                  <a:pt x="1420106" y="110396"/>
                </a:lnTo>
                <a:lnTo>
                  <a:pt x="1379215" y="90171"/>
                </a:lnTo>
                <a:lnTo>
                  <a:pt x="1337265" y="71839"/>
                </a:lnTo>
                <a:lnTo>
                  <a:pt x="1294312" y="55455"/>
                </a:lnTo>
                <a:lnTo>
                  <a:pt x="1250410" y="41076"/>
                </a:lnTo>
                <a:lnTo>
                  <a:pt x="1205616" y="28757"/>
                </a:lnTo>
                <a:lnTo>
                  <a:pt x="1159985" y="18552"/>
                </a:lnTo>
                <a:lnTo>
                  <a:pt x="1113572" y="10519"/>
                </a:lnTo>
                <a:lnTo>
                  <a:pt x="1066434" y="4712"/>
                </a:lnTo>
                <a:lnTo>
                  <a:pt x="1018626" y="1187"/>
                </a:lnTo>
                <a:lnTo>
                  <a:pt x="970203" y="0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87E685EB-6C1D-F7FB-0654-C0E000CA5B8C}"/>
              </a:ext>
            </a:extLst>
          </p:cNvPr>
          <p:cNvSpPr txBox="1"/>
          <p:nvPr/>
        </p:nvSpPr>
        <p:spPr>
          <a:xfrm>
            <a:off x="530237" y="4302617"/>
            <a:ext cx="1892948" cy="1259512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065" marR="5080" algn="ctr">
              <a:lnSpc>
                <a:spcPct val="110000"/>
              </a:lnSpc>
              <a:spcBef>
                <a:spcPts val="200"/>
              </a:spcBef>
            </a:pPr>
            <a:r>
              <a:rPr lang="de-DE" sz="1200" spc="-10" dirty="0">
                <a:latin typeface="+mj-lt"/>
                <a:ea typeface="Calmetta XBold" panose="020B0803020203030204" pitchFamily="34" charset="0"/>
                <a:cs typeface="Calmetta XBold" panose="020B0803020203030204" pitchFamily="34" charset="0"/>
              </a:rPr>
              <a:t>Empfehlung:</a:t>
            </a:r>
          </a:p>
          <a:p>
            <a:pPr marL="12065" marR="5080" algn="ctr">
              <a:lnSpc>
                <a:spcPct val="110000"/>
              </a:lnSpc>
              <a:spcBef>
                <a:spcPts val="200"/>
              </a:spcBef>
            </a:pPr>
            <a:r>
              <a:rPr lang="de-DE" sz="1200" spc="-10" dirty="0">
                <a:ea typeface="Calmetta XBold" panose="020B0803020203030204" pitchFamily="34" charset="0"/>
                <a:cs typeface="Calmetta XBold" panose="020B0803020203030204" pitchFamily="34" charset="0"/>
              </a:rPr>
              <a:t>Nehmen Sie zur Erfüllung der Versicherungsbedingungen bei Diebstahl ein Schloss im Wert von mind. 49 € im Angebot mit auf.</a:t>
            </a:r>
            <a:endParaRPr sz="1200" dirty="0">
              <a:ea typeface="Calmetta XBold" panose="020B0803020203030204" pitchFamily="34" charset="0"/>
              <a:cs typeface="Calmetta XBold" panose="020B0803020203030204" pitchFamily="34" charset="0"/>
            </a:endParaRPr>
          </a:p>
        </p:txBody>
      </p:sp>
      <p:sp>
        <p:nvSpPr>
          <p:cNvPr id="13" name="Vertikaler Textplatzhalter 1">
            <a:extLst>
              <a:ext uri="{FF2B5EF4-FFF2-40B4-BE49-F238E27FC236}">
                <a16:creationId xmlns:a16="http://schemas.microsoft.com/office/drawing/2014/main" id="{9160EECA-A892-7FCB-C038-152A8557B609}"/>
              </a:ext>
            </a:extLst>
          </p:cNvPr>
          <p:cNvSpPr txBox="1">
            <a:spLocks/>
          </p:cNvSpPr>
          <p:nvPr/>
        </p:nvSpPr>
        <p:spPr>
          <a:xfrm>
            <a:off x="8027988" y="323851"/>
            <a:ext cx="3095623" cy="146250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3240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2300"/>
              </a:spcAft>
              <a:buFont typeface="Arial" panose="020B0604020202020204" pitchFamily="34" charset="0"/>
              <a:buNone/>
              <a:defRPr sz="33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2000" indent="-324000" algn="l" defTabSz="324000" rtl="0" eaLnBrk="1" latinLnBrk="0" hangingPunct="1">
              <a:lnSpc>
                <a:spcPct val="11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19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3240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None/>
              <a:defRPr sz="19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8000" indent="-32400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972000" indent="-32400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324000" rtl="0" eaLnBrk="1" latinLnBrk="0" hangingPunct="1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l" defTabSz="324000" rtl="0" eaLnBrk="1" latinLnBrk="0" hangingPunct="1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de-DE" dirty="0"/>
              <a:t>Auf Nummer Sicher</a:t>
            </a:r>
            <a:endParaRPr lang="de-DE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9790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D5BE6CEC-14CC-F4A3-A494-AB6CFD573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23850"/>
            <a:ext cx="10728325" cy="1082040"/>
          </a:xfrm>
        </p:spPr>
        <p:txBody>
          <a:bodyPr/>
          <a:lstStyle/>
          <a:p>
            <a:r>
              <a:rPr lang="de-DE" dirty="0"/>
              <a:t>Der passende Schutz – für </a:t>
            </a:r>
            <a:r>
              <a:rPr lang="de-DE" dirty="0" err="1"/>
              <a:t>jede:n</a:t>
            </a:r>
            <a:r>
              <a:rPr lang="de-DE" dirty="0"/>
              <a:t> </a:t>
            </a:r>
            <a:r>
              <a:rPr lang="de-DE" dirty="0" err="1"/>
              <a:t>JobRadler:in</a:t>
            </a:r>
            <a:br>
              <a:rPr lang="de-DE" dirty="0"/>
            </a:br>
            <a:r>
              <a:rPr lang="de-DE" dirty="0"/>
              <a:t>und jedes Rad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0151400-2FF9-A02A-F537-3F321482EB56}"/>
              </a:ext>
            </a:extLst>
          </p:cNvPr>
          <p:cNvGrpSpPr>
            <a:grpSpLocks noChangeAspect="1"/>
          </p:cNvGrpSpPr>
          <p:nvPr/>
        </p:nvGrpSpPr>
        <p:grpSpPr>
          <a:xfrm>
            <a:off x="395288" y="2013444"/>
            <a:ext cx="7729848" cy="4142057"/>
            <a:chOff x="3393765" y="1863092"/>
            <a:chExt cx="7729848" cy="4142057"/>
          </a:xfrm>
        </p:grpSpPr>
        <p:graphicFrame>
          <p:nvGraphicFramePr>
            <p:cNvPr id="6" name="Tabelle 5">
              <a:extLst>
                <a:ext uri="{FF2B5EF4-FFF2-40B4-BE49-F238E27FC236}">
                  <a16:creationId xmlns:a16="http://schemas.microsoft.com/office/drawing/2014/main" id="{94941662-728F-4522-B457-FED001D5ACAF}"/>
                </a:ext>
              </a:extLst>
            </p:cNvPr>
            <p:cNvGraphicFramePr/>
            <p:nvPr/>
          </p:nvGraphicFramePr>
          <p:xfrm>
            <a:off x="3393765" y="1863092"/>
            <a:ext cx="7729848" cy="3790815"/>
          </p:xfrm>
          <a:graphic>
            <a:graphicData uri="http://schemas.openxmlformats.org/drawingml/2006/table">
              <a:tbl>
                <a:tblPr>
                  <a:tableStyleId>{21E4BAA4-8DFA-4A89-87EB-49C32662AFE0}</a:tableStyleId>
                </a:tblPr>
                <a:tblGrid>
                  <a:gridCol w="1676975">
                    <a:extLst>
                      <a:ext uri="{9D8B030D-6E8A-4147-A177-3AD203B41FA5}">
                        <a16:colId xmlns:a16="http://schemas.microsoft.com/office/drawing/2014/main" val="1597688684"/>
                      </a:ext>
                    </a:extLst>
                  </a:gridCol>
                  <a:gridCol w="2122189">
                    <a:extLst>
                      <a:ext uri="{9D8B030D-6E8A-4147-A177-3AD203B41FA5}">
                        <a16:colId xmlns:a16="http://schemas.microsoft.com/office/drawing/2014/main" val="1867197481"/>
                      </a:ext>
                    </a:extLst>
                  </a:gridCol>
                  <a:gridCol w="1322705">
                    <a:extLst>
                      <a:ext uri="{9D8B030D-6E8A-4147-A177-3AD203B41FA5}">
                        <a16:colId xmlns:a16="http://schemas.microsoft.com/office/drawing/2014/main" val="1640887418"/>
                      </a:ext>
                    </a:extLst>
                  </a:gridCol>
                  <a:gridCol w="1300480">
                    <a:extLst>
                      <a:ext uri="{9D8B030D-6E8A-4147-A177-3AD203B41FA5}">
                        <a16:colId xmlns:a16="http://schemas.microsoft.com/office/drawing/2014/main" val="3861508740"/>
                      </a:ext>
                    </a:extLst>
                  </a:gridCol>
                  <a:gridCol w="1307499">
                    <a:extLst>
                      <a:ext uri="{9D8B030D-6E8A-4147-A177-3AD203B41FA5}">
                        <a16:colId xmlns:a16="http://schemas.microsoft.com/office/drawing/2014/main" val="3458160065"/>
                      </a:ext>
                    </a:extLst>
                  </a:gridCol>
                </a:tblGrid>
                <a:tr h="605667">
                  <a:tc gridSpan="2">
                    <a:txBody>
                      <a:bodyPr/>
                      <a:lstStyle/>
                      <a:p>
                        <a:r>
                          <a:rPr lang="de-DE" sz="1400" b="1" dirty="0">
                            <a:latin typeface="+mn-lt"/>
                          </a:rPr>
                          <a:t>Servicepakete </a:t>
                        </a:r>
                        <a:br>
                          <a:rPr lang="de-DE" sz="1400" b="1" dirty="0">
                            <a:latin typeface="+mn-lt"/>
                          </a:rPr>
                        </a:br>
                        <a:r>
                          <a:rPr lang="de-DE" sz="1400" b="1" dirty="0">
                            <a:latin typeface="+mn-lt"/>
                          </a:rPr>
                          <a:t>nach Radtyp</a:t>
                        </a:r>
                      </a:p>
                    </a:txBody>
                    <a:tcPr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endParaRPr lang="de-DE" sz="9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l">
                          <a:spcBef>
                            <a:spcPts val="0"/>
                          </a:spcBef>
                          <a:spcAft>
                            <a:spcPts val="600"/>
                          </a:spcAft>
                        </a:pPr>
                        <a:r>
                          <a:rPr lang="de-DE" sz="900" b="0" dirty="0">
                            <a:solidFill>
                              <a:schemeClr val="bg1"/>
                            </a:solidFill>
                          </a:rPr>
                          <a:t>JobRad®-Servicepaket </a:t>
                        </a:r>
                      </a:p>
                      <a:p>
                        <a:pPr algn="l"/>
                        <a:r>
                          <a:rPr lang="de-DE" sz="1400" b="0" dirty="0">
                            <a:solidFill>
                              <a:schemeClr val="bg1"/>
                            </a:solidFill>
                            <a:latin typeface="+mj-lt"/>
                          </a:rPr>
                          <a:t>Basis</a:t>
                        </a:r>
                      </a:p>
                    </a:txBody>
                    <a:tcPr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4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6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de-DE" sz="900" dirty="0"/>
                          <a:t>JobRad®-Servicepaket</a:t>
                        </a:r>
                        <a:endParaRPr lang="de-DE" sz="900" b="0" dirty="0"/>
                      </a:p>
                      <a:p>
                        <a:pPr marL="0" marR="0" lvl="0" indent="0" algn="l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6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de-DE" sz="1400" b="0" dirty="0">
                            <a:latin typeface="+mj-lt"/>
                          </a:rPr>
                          <a:t>Komfort</a:t>
                        </a:r>
                        <a:endParaRPr lang="de-DE" sz="1050" b="0" dirty="0">
                          <a:latin typeface="+mj-lt"/>
                        </a:endParaRPr>
                      </a:p>
                    </a:txBody>
                    <a:tcPr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6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de-DE" sz="900" dirty="0"/>
                          <a:t>JobRad®-Servicepaket</a:t>
                        </a:r>
                      </a:p>
                      <a:p>
                        <a:pPr marL="0" marR="0" lvl="0" indent="0" algn="l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6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de-DE" sz="1400" b="0" dirty="0">
                            <a:latin typeface="+mj-lt"/>
                          </a:rPr>
                          <a:t>Unlimited</a:t>
                        </a:r>
                        <a:endParaRPr lang="de-DE" sz="1050" b="0" dirty="0">
                          <a:latin typeface="+mj-lt"/>
                        </a:endParaRPr>
                      </a:p>
                    </a:txBody>
                    <a:tcPr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5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51612227"/>
                    </a:ext>
                  </a:extLst>
                </a:tr>
                <a:tr h="0">
                  <a:tc rowSpan="3">
                    <a:txBody>
                      <a:bodyPr/>
                      <a:lstStyle/>
                      <a:p>
                        <a:r>
                          <a:rPr lang="de-DE" sz="1200" dirty="0">
                            <a:latin typeface="+mj-lt"/>
                          </a:rPr>
                          <a:t>Fahrrad</a:t>
                        </a:r>
                        <a:endParaRPr sz="1200" dirty="0">
                          <a:latin typeface="+mj-lt"/>
                        </a:endParaRPr>
                      </a:p>
                    </a:txBody>
                    <a:tcPr marT="360000" marB="36000" anchor="ctr"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EEEF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de-DE" sz="900" b="1" dirty="0"/>
                          <a:t>Jährliche Inspektion*</a:t>
                        </a:r>
                      </a:p>
                    </a:txBody>
                    <a:tcPr marL="180000" anchor="ctr"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90 €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ctr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de-DE" sz="900" dirty="0"/>
                          <a:t>90 €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ctr" defTabSz="86401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de-DE" sz="900" dirty="0"/>
                          <a:t>90 €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489360002"/>
                    </a:ext>
                  </a:extLst>
                </a:tr>
                <a:tr h="280898">
                  <a:tc vMerge="1">
                    <a:txBody>
                      <a:bodyPr/>
                      <a:lstStyle/>
                      <a:p>
                        <a:endParaRPr lang="de-DE" sz="900"/>
                      </a:p>
                    </a:txBody>
                    <a:tcPr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de-DE" sz="900" b="1" dirty="0"/>
                          <a:t>Verschleiß &amp; Reparatur**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E6E8E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-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8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230 €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DFF5C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unbegrenzt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213873501"/>
                    </a:ext>
                  </a:extLst>
                </a:tr>
                <a:tr h="280898">
                  <a:tc vMerge="1">
                    <a:txBody>
                      <a:bodyPr/>
                      <a:lstStyle/>
                      <a:p>
                        <a:endParaRPr lang="de-DE" sz="900"/>
                      </a:p>
                    </a:txBody>
                    <a:tcPr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de-DE" sz="900" b="1" dirty="0"/>
                          <a:t>Verfügungsrahmen gesamt </a:t>
                        </a:r>
                        <a:r>
                          <a:rPr lang="de-DE" sz="900" dirty="0"/>
                          <a:t>(brutto)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b="1" dirty="0"/>
                          <a:t>270 €</a:t>
                        </a:r>
                        <a:endParaRPr lang="de-DE" sz="900" b="0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b="1" dirty="0"/>
                          <a:t>500 €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b="1" dirty="0"/>
                          <a:t>unbegrenzt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286354024"/>
                    </a:ext>
                  </a:extLst>
                </a:tr>
                <a:tr h="182518">
                  <a:tc>
                    <a:txBody>
                      <a:bodyPr/>
                      <a:lstStyle/>
                      <a:p>
                        <a:endParaRPr lang="de-DE" sz="100" b="1" dirty="0">
                          <a:solidFill>
                            <a:schemeClr val="tx1"/>
                          </a:solidFill>
                        </a:endParaRP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de-DE" sz="100" dirty="0"/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de-DE" sz="100" b="0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de-DE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de-DE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459845857"/>
                    </a:ext>
                  </a:extLst>
                </a:tr>
                <a:tr h="0">
                  <a:tc rowSpan="3">
                    <a:txBody>
                      <a:bodyPr/>
                      <a:lstStyle/>
                      <a:p>
                        <a:r>
                          <a:rPr lang="de-DE" sz="1200" dirty="0">
                            <a:latin typeface="+mj-lt"/>
                          </a:rPr>
                          <a:t>E-Bike</a:t>
                        </a:r>
                        <a:endParaRPr sz="1200" dirty="0">
                          <a:latin typeface="+mj-lt"/>
                        </a:endParaRPr>
                      </a:p>
                    </a:txBody>
                    <a:tcPr marT="360000" anchor="ctr"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EEEF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de-DE" sz="900" b="1" dirty="0"/>
                          <a:t>Jährliche Inspektion*</a:t>
                        </a:r>
                      </a:p>
                    </a:txBody>
                    <a:tcPr marL="180000" anchor="ctr"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100 €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100 €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100 €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61166431"/>
                    </a:ext>
                  </a:extLst>
                </a:tr>
                <a:tr h="280898">
                  <a:tc vMerge="1">
                    <a:txBody>
                      <a:bodyPr/>
                      <a:lstStyle/>
                      <a:p>
                        <a:endParaRPr lang="de-DE" sz="900"/>
                      </a:p>
                    </a:txBody>
                    <a:tcPr>
                      <a:solidFill>
                        <a:schemeClr val="accent3"/>
                      </a:solidFill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de-DE" sz="900" b="1" dirty="0"/>
                          <a:t>Verschleiß &amp; Reparatur**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E6E8E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-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8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300 €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DFF5C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unbegrenzt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760636991"/>
                    </a:ext>
                  </a:extLst>
                </a:tr>
                <a:tr h="280898">
                  <a:tc vMerge="1">
                    <a:txBody>
                      <a:bodyPr/>
                      <a:lstStyle/>
                      <a:p>
                        <a:endParaRPr lang="de-DE" sz="900"/>
                      </a:p>
                    </a:txBody>
                    <a:tcPr>
                      <a:solidFill>
                        <a:schemeClr val="accent3"/>
                      </a:solidFill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de-DE" sz="900" b="1" dirty="0"/>
                          <a:t>Verfügungsrahmen gesamt </a:t>
                        </a:r>
                        <a:r>
                          <a:rPr lang="de-DE" sz="900" dirty="0"/>
                          <a:t>(brutto)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b="1" dirty="0"/>
                          <a:t>300 €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b="1" dirty="0"/>
                          <a:t>600 €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b="1" dirty="0"/>
                          <a:t>unbegrenzt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4281461893"/>
                    </a:ext>
                  </a:extLst>
                </a:tr>
                <a:tr h="182518">
                  <a:tc>
                    <a:txBody>
                      <a:bodyPr/>
                      <a:lstStyle/>
                      <a:p>
                        <a:endParaRPr lang="de-DE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de-DE" sz="100" dirty="0"/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de-DE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de-DE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de-DE" sz="100" b="1" dirty="0"/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3181940758"/>
                    </a:ext>
                  </a:extLst>
                </a:tr>
                <a:tr h="0">
                  <a:tc rowSpan="3">
                    <a:txBody>
                      <a:bodyPr/>
                      <a:lstStyle/>
                      <a:p>
                        <a:r>
                          <a:rPr lang="de-DE" sz="1200" dirty="0">
                            <a:latin typeface="+mj-lt"/>
                          </a:rPr>
                          <a:t>(E-)Lastenrad</a:t>
                        </a:r>
                        <a:endParaRPr sz="1200" dirty="0">
                          <a:latin typeface="+mj-lt"/>
                        </a:endParaRPr>
                      </a:p>
                    </a:txBody>
                    <a:tcPr marT="360000" marB="46800" anchor="ctr"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EEEF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de-DE" sz="900" b="1" dirty="0"/>
                          <a:t>Jährliche Inspektion*</a:t>
                        </a:r>
                      </a:p>
                    </a:txBody>
                    <a:tcPr marL="180000" anchor="ctr"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180 €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180 €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180 €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4080339642"/>
                    </a:ext>
                  </a:extLst>
                </a:tr>
                <a:tr h="280898">
                  <a:tc vMerge="1">
                    <a:txBody>
                      <a:bodyPr/>
                      <a:lstStyle/>
                      <a:p>
                        <a:endParaRPr lang="de-DE" sz="90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de-DE" sz="900" b="1" dirty="0"/>
                          <a:t>Verschleiß &amp; Reparatur**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E6E8E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-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8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300 €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DFF5C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dirty="0"/>
                          <a:t>unbegrenzt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398062356"/>
                    </a:ext>
                  </a:extLst>
                </a:tr>
                <a:tr h="259422">
                  <a:tc vMerge="1">
                    <a:txBody>
                      <a:bodyPr/>
                      <a:lstStyle/>
                      <a:p>
                        <a:endParaRPr lang="de-DE" sz="90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de-DE" sz="900" b="1" dirty="0"/>
                          <a:t>Verfügungsrahmen gesamt </a:t>
                        </a:r>
                        <a:r>
                          <a:rPr lang="de-DE" sz="900" dirty="0"/>
                          <a:t>(brutto)</a:t>
                        </a:r>
                      </a:p>
                    </a:txBody>
                    <a:tcPr marL="180000"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b="1" dirty="0"/>
                          <a:t>540 €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4F5F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b="1" dirty="0"/>
                          <a:t>840 €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de-DE" sz="900" b="1" dirty="0"/>
                          <a:t>Unbegrenzt</a:t>
                        </a:r>
                      </a:p>
                    </a:txBody>
                    <a:tcPr anchor="ctr">
                      <a:lnL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63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63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1F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76844597"/>
                    </a:ext>
                  </a:extLst>
                </a:tr>
              </a:tbl>
            </a:graphicData>
          </a:graphic>
        </p:graphicFrame>
        <p:pic>
          <p:nvPicPr>
            <p:cNvPr id="7" name="Grafik 6" descr="Ein Bild, das Fahrrad, Symbol, Bike enthält.&#10;&#10;KI-generierte Inhalte können fehlerhaft sein.">
              <a:extLst>
                <a:ext uri="{FF2B5EF4-FFF2-40B4-BE49-F238E27FC236}">
                  <a16:creationId xmlns:a16="http://schemas.microsoft.com/office/drawing/2014/main" id="{AD838A12-69BE-68A7-59E8-087CED5C0883}"/>
                </a:ext>
              </a:extLst>
            </p:cNvPr>
            <p:cNvPicPr/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3765" y="3535146"/>
              <a:ext cx="598248" cy="598248"/>
            </a:xfrm>
            <a:prstGeom prst="rect">
              <a:avLst/>
            </a:prstGeom>
          </p:spPr>
        </p:pic>
        <p:pic>
          <p:nvPicPr>
            <p:cNvPr id="8" name="Grafik 7" descr="Ein Bild, das Fahrradrahmen, Bike, Fahrrad enthält.&#10;&#10;KI-generierte Inhalte können fehlerhaft sein.">
              <a:extLst>
                <a:ext uri="{FF2B5EF4-FFF2-40B4-BE49-F238E27FC236}">
                  <a16:creationId xmlns:a16="http://schemas.microsoft.com/office/drawing/2014/main" id="{630916AA-1AAC-A106-A642-7316225E9293}"/>
                </a:ext>
              </a:extLst>
            </p:cNvPr>
            <p:cNvPicPr/>
            <p:nvPr/>
          </p:nvPicPr>
          <p:blipFill>
            <a:blip r:embed="rId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6918" y="4555242"/>
              <a:ext cx="598248" cy="598248"/>
            </a:xfrm>
            <a:prstGeom prst="rect">
              <a:avLst/>
            </a:prstGeom>
          </p:spPr>
        </p:pic>
        <p:pic>
          <p:nvPicPr>
            <p:cNvPr id="9" name="Grafik 8" descr="Ein Bild, das Fahrradreifen, Fahrradrahmen, Fahrradausrüstung und Zubehör, Bike enthält.&#10;&#10;KI-generierte Inhalte können fehlerhaft sein.">
              <a:extLst>
                <a:ext uri="{FF2B5EF4-FFF2-40B4-BE49-F238E27FC236}">
                  <a16:creationId xmlns:a16="http://schemas.microsoft.com/office/drawing/2014/main" id="{44966D0E-B2AC-5059-5E2E-887917AC2664}"/>
                </a:ext>
              </a:extLst>
            </p:cNvPr>
            <p:cNvPicPr/>
            <p:nvPr/>
          </p:nvPicPr>
          <p:blipFill>
            <a:blip r:embed="rId5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3765" y="2498000"/>
              <a:ext cx="592871" cy="592871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7EE54AB1-6412-2BBA-4194-D3F51BF70B0D}"/>
                </a:ext>
              </a:extLst>
            </p:cNvPr>
            <p:cNvSpPr txBox="1"/>
            <p:nvPr/>
          </p:nvSpPr>
          <p:spPr>
            <a:xfrm>
              <a:off x="5116931" y="5701677"/>
              <a:ext cx="2014758" cy="303472"/>
            </a:xfrm>
            <a:prstGeom prst="rect">
              <a:avLst/>
            </a:prstGeom>
            <a:noFill/>
          </p:spPr>
          <p:txBody>
            <a:bodyPr wrap="square" lIns="72000" tIns="36000" rIns="72000" bIns="36000" rtlCol="0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de-DE" sz="700" dirty="0"/>
                <a:t>* gemäß JobRad®-Inspektionsliste</a:t>
              </a:r>
            </a:p>
            <a:p>
              <a:pPr algn="l">
                <a:lnSpc>
                  <a:spcPct val="110000"/>
                </a:lnSpc>
              </a:pPr>
              <a:r>
                <a:rPr lang="de-DE" sz="700" dirty="0"/>
                <a:t>** für die gesamte Leasingdauer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626B2239-7A7E-A5CD-54A1-E74BC3BB46B5}"/>
                </a:ext>
              </a:extLst>
            </p:cNvPr>
            <p:cNvSpPr txBox="1"/>
            <p:nvPr/>
          </p:nvSpPr>
          <p:spPr>
            <a:xfrm>
              <a:off x="9108855" y="5760924"/>
              <a:ext cx="2014758" cy="184978"/>
            </a:xfrm>
            <a:prstGeom prst="rect">
              <a:avLst/>
            </a:prstGeom>
            <a:noFill/>
          </p:spPr>
          <p:txBody>
            <a:bodyPr wrap="square" lIns="72000" tIns="36000" rIns="72000" bIns="36000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de-DE" sz="700" dirty="0"/>
                <a:t>Alle Angaben sind Bruttobeträge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1103924"/>
      </p:ext>
    </p:extLst>
  </p:cSld>
  <p:clrMapOvr>
    <a:masterClrMapping/>
  </p:clrMapOvr>
</p:sld>
</file>

<file path=ppt/theme/theme1.xml><?xml version="1.0" encoding="utf-8"?>
<a:theme xmlns:a="http://schemas.openxmlformats.org/drawingml/2006/main" name="JobRad PowerPoint Master">
  <a:themeElements>
    <a:clrScheme name="JobRad">
      <a:dk1>
        <a:srgbClr val="2B373D"/>
      </a:dk1>
      <a:lt1>
        <a:sysClr val="window" lastClr="FFFFFF"/>
      </a:lt1>
      <a:dk2>
        <a:srgbClr val="2B373D"/>
      </a:dk2>
      <a:lt2>
        <a:srgbClr val="D6D7D9"/>
      </a:lt2>
      <a:accent1>
        <a:srgbClr val="2B373D"/>
      </a:accent1>
      <a:accent2>
        <a:srgbClr val="FFBCDF"/>
      </a:accent2>
      <a:accent3>
        <a:srgbClr val="B0E572"/>
      </a:accent3>
      <a:accent4>
        <a:srgbClr val="2B373D"/>
      </a:accent4>
      <a:accent5>
        <a:srgbClr val="FFBCDF"/>
      </a:accent5>
      <a:accent6>
        <a:srgbClr val="B0E572"/>
      </a:accent6>
      <a:hlink>
        <a:srgbClr val="2B373D"/>
      </a:hlink>
      <a:folHlink>
        <a:srgbClr val="2B373D"/>
      </a:folHlink>
    </a:clrScheme>
    <a:fontScheme name="JobRad">
      <a:majorFont>
        <a:latin typeface="Calmetta XBold"/>
        <a:ea typeface=""/>
        <a:cs typeface=""/>
      </a:majorFont>
      <a:minorFont>
        <a:latin typeface="Calmett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 w="38100">
          <a:noFill/>
        </a:ln>
      </a:spPr>
      <a:bodyPr lIns="0" tIns="0" rIns="0" bIns="0" rtlCol="0" anchor="ctr"/>
      <a:lstStyle>
        <a:defPPr algn="ctr">
          <a:defRPr sz="1000" dirty="0">
            <a:solidFill>
              <a:schemeClr val="bg1"/>
            </a:solidFill>
            <a:latin typeface="+mn-lt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>
          <a:prstDash val="sysDot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36000" rIns="72000" bIns="36000" rtlCol="0">
        <a:spAutoFit/>
      </a:bodyPr>
      <a:lstStyle>
        <a:defPPr algn="l">
          <a:lnSpc>
            <a:spcPct val="110000"/>
          </a:lnSpc>
          <a:spcBef>
            <a:spcPts val="600"/>
          </a:spcBef>
          <a:defRPr sz="1900" dirty="0" err="1" smtClean="0"/>
        </a:defPPr>
      </a:lstStyle>
    </a:txDef>
  </a:objectDefaults>
  <a:extraClrSchemeLst/>
  <a:custClrLst>
    <a:custClr name="Anthrazit #5">
      <a:srgbClr val="000000"/>
    </a:custClr>
    <a:custClr name="Anthrazit">
      <a:srgbClr val="2B373D"/>
    </a:custClr>
    <a:custClr name="Anthrazit #4">
      <a:srgbClr val="667278"/>
    </a:custClr>
    <a:custClr name="Anthrazit #3">
      <a:srgbClr val="839096"/>
    </a:custClr>
    <a:custClr name="Anthrazit #2">
      <a:srgbClr val="AAAFB1"/>
    </a:custClr>
    <a:custClr name="Anthrazit #1">
      <a:srgbClr val="D5D7D8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Pink #5">
      <a:srgbClr val="79003D"/>
    </a:custClr>
    <a:custClr name="Pink #4">
      <a:srgbClr val="9A014E"/>
    </a:custClr>
    <a:custClr name="Pink #3">
      <a:srgbClr val="BC005F"/>
    </a:custClr>
    <a:custClr name="Pink #2">
      <a:srgbClr val="E471AB"/>
    </a:custClr>
    <a:custClr name="Pink #1">
      <a:srgbClr val="FF8AC5"/>
    </a:custClr>
    <a:custClr name="Pink">
      <a:srgbClr val="FFBCD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Maigrün #5">
      <a:srgbClr val="12170B"/>
    </a:custClr>
    <a:custClr name="Maigrün #4">
      <a:srgbClr val="3E7400"/>
    </a:custClr>
    <a:custClr name="Maigrün #3">
      <a:srgbClr val="649926"/>
    </a:custClr>
    <a:custClr name="Maigrün #2">
      <a:srgbClr val="8EC151"/>
    </a:custClr>
    <a:custClr name="Maigrün">
      <a:srgbClr val="B0E572"/>
    </a:custClr>
    <a:custClr name="Maigrün #1">
      <a:srgbClr val="D0EFA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Kundendatei_PPT_JobRad_04.potx" id="{7E321880-B21C-474A-8AE6-D6A80AD78ADB}" vid="{8DCA2C92-2936-42B2-9945-51833EC5202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9ACB78120207A4A9CA5B77844448486" ma:contentTypeVersion="11" ma:contentTypeDescription="Ein neues Dokument erstellen." ma:contentTypeScope="" ma:versionID="75e171f2e87a6383b067770f6cd02599">
  <xsd:schema xmlns:xsd="http://www.w3.org/2001/XMLSchema" xmlns:xs="http://www.w3.org/2001/XMLSchema" xmlns:p="http://schemas.microsoft.com/office/2006/metadata/properties" xmlns:ns2="55878aa0-91f3-46e7-8f3d-b0a8910db651" xmlns:ns3="b33f8ff6-5900-4c51-af8d-dfc855d8e97b" targetNamespace="http://schemas.microsoft.com/office/2006/metadata/properties" ma:root="true" ma:fieldsID="53a6ca4beb83043f2a5728445718defc" ns2:_="" ns3:_="">
    <xsd:import namespace="55878aa0-91f3-46e7-8f3d-b0a8910db651"/>
    <xsd:import namespace="b33f8ff6-5900-4c51-af8d-dfc855d8e97b"/>
    <xsd:element name="properties">
      <xsd:complexType>
        <xsd:sequence>
          <xsd:element name="documentManagement">
            <xsd:complexType>
              <xsd:all>
                <xsd:element ref="ns2:LinkzumMarkenporta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878aa0-91f3-46e7-8f3d-b0a8910db651" elementFormDefault="qualified">
    <xsd:import namespace="http://schemas.microsoft.com/office/2006/documentManagement/types"/>
    <xsd:import namespace="http://schemas.microsoft.com/office/infopath/2007/PartnerControls"/>
    <xsd:element name="LinkzumMarkenportal" ma:index="8" nillable="true" ma:displayName="Link zum Markenportal" ma:format="Dropdown" ma:internalName="LinkzumMarkenportal">
      <xsd:simpleType>
        <xsd:restriction base="dms:Text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23c68dd0-ebca-4994-8585-d4db7eee55a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3f8ff6-5900-4c51-af8d-dfc855d8e97b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64c5dc1-829f-411a-b96a-d1d14ce63310}" ma:internalName="TaxCatchAll" ma:showField="CatchAllData" ma:web="b33f8ff6-5900-4c51-af8d-dfc855d8e97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zumMarkenportal xmlns="55878aa0-91f3-46e7-8f3d-b0a8910db651">https://markenportal.jobrad.org/screens/21971</LinkzumMarkenportal>
    <TaxCatchAll xmlns="b33f8ff6-5900-4c51-af8d-dfc855d8e97b" xsi:nil="true"/>
    <lcf76f155ced4ddcb4097134ff3c332f xmlns="55878aa0-91f3-46e7-8f3d-b0a8910db65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F09941C-AE88-48D9-805C-E464B1BDC2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7FAC7E-3B16-4CA3-8577-214C2C72AD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878aa0-91f3-46e7-8f3d-b0a8910db651"/>
    <ds:schemaRef ds:uri="b33f8ff6-5900-4c51-af8d-dfc855d8e9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169B406-4AF4-47D1-BBCF-0EEBFB7BC531}">
  <ds:schemaRefs>
    <ds:schemaRef ds:uri="http://schemas.microsoft.com/office/2006/metadata/properties"/>
    <ds:schemaRef ds:uri="http://schemas.microsoft.com/office/infopath/2007/PartnerControls"/>
    <ds:schemaRef ds:uri="55878aa0-91f3-46e7-8f3d-b0a8910db651"/>
    <ds:schemaRef ds:uri="b33f8ff6-5900-4c51-af8d-dfc855d8e97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JobRad Standard Präsentationsvorlage 16_9 (5)</Template>
  <TotalTime>0</TotalTime>
  <Words>2032</Words>
  <Application>Microsoft Office PowerPoint</Application>
  <PresentationFormat>Benutzerdefiniert</PresentationFormat>
  <Paragraphs>252</Paragraphs>
  <Slides>17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9" baseType="lpstr">
      <vt:lpstr>Aptos</vt:lpstr>
      <vt:lpstr>Arial</vt:lpstr>
      <vt:lpstr>Calibri</vt:lpstr>
      <vt:lpstr>calmetta</vt:lpstr>
      <vt:lpstr>calmetta</vt:lpstr>
      <vt:lpstr>Calmetta (Textkörper)</vt:lpstr>
      <vt:lpstr>Calmetta Light</vt:lpstr>
      <vt:lpstr>Calmetta XBold</vt:lpstr>
      <vt:lpstr>Calmetta-XBold</vt:lpstr>
      <vt:lpstr>Comspot Light</vt:lpstr>
      <vt:lpstr>Symbol</vt:lpstr>
      <vt:lpstr>JobRad PowerPoint Master</vt:lpstr>
      <vt:lpstr>PowerPoint-Präsentation</vt:lpstr>
      <vt:lpstr>PowerPoint-Präsentation</vt:lpstr>
      <vt:lpstr>PowerPoint-Präsentation</vt:lpstr>
      <vt:lpstr>Was ist JobRad®?</vt:lpstr>
      <vt:lpstr>PowerPoint-Präsentation</vt:lpstr>
      <vt:lpstr>PowerPoint-Präsentation</vt:lpstr>
      <vt:lpstr>PowerPoint-Präsentation</vt:lpstr>
      <vt:lpstr>PowerPoint-Präsentation</vt:lpstr>
      <vt:lpstr>Der passende Schutz – für jede:n JobRadler:in und jedes Rad</vt:lpstr>
      <vt:lpstr>Optimal versorgt: Ihre JobRad­®-Services</vt:lpstr>
      <vt:lpstr>Schritt für Schritt: unkompliziert zum Wunschrad</vt:lpstr>
      <vt:lpstr>Ihr meinJobRad®-Portal</vt:lpstr>
      <vt:lpstr>Ihre Konditionen bei [Unternehmen] im Überblick.</vt:lpstr>
      <vt:lpstr>Ihre Konditionen bei [Unternehmen] im Überblick.</vt:lpstr>
      <vt:lpstr>PowerPoint-Präsentation</vt:lpstr>
      <vt:lpstr>PowerPoint-Präsentation</vt:lpstr>
      <vt:lpstr>PowerPoint-Präsentation</vt:lpstr>
    </vt:vector>
  </TitlesOfParts>
  <Company>JobRad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Carolin Schumacher - JobRad</dc:creator>
  <cp:lastModifiedBy>Stella Scheld - JobRad</cp:lastModifiedBy>
  <cp:revision>12</cp:revision>
  <dcterms:created xsi:type="dcterms:W3CDTF">2024-11-07T15:54:22Z</dcterms:created>
  <dcterms:modified xsi:type="dcterms:W3CDTF">2025-09-03T11:03:52Z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0x01010009ACB78120207A4A9CA5B77844448486</vt:lpwstr>
  </property>
</Properties>
</file>